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8" r:id="rId2"/>
    <p:sldMasterId id="2147483672" r:id="rId3"/>
    <p:sldMasterId id="2147483678" r:id="rId4"/>
  </p:sldMasterIdLst>
  <p:notesMasterIdLst>
    <p:notesMasterId r:id="rId22"/>
  </p:notesMasterIdLst>
  <p:handoutMasterIdLst>
    <p:handoutMasterId r:id="rId23"/>
  </p:handoutMasterIdLst>
  <p:sldIdLst>
    <p:sldId id="460" r:id="rId5"/>
    <p:sldId id="490" r:id="rId6"/>
    <p:sldId id="472" r:id="rId7"/>
    <p:sldId id="473" r:id="rId8"/>
    <p:sldId id="471" r:id="rId9"/>
    <p:sldId id="476" r:id="rId10"/>
    <p:sldId id="478" r:id="rId11"/>
    <p:sldId id="483" r:id="rId12"/>
    <p:sldId id="477" r:id="rId13"/>
    <p:sldId id="485" r:id="rId14"/>
    <p:sldId id="484" r:id="rId15"/>
    <p:sldId id="486" r:id="rId16"/>
    <p:sldId id="487" r:id="rId17"/>
    <p:sldId id="488" r:id="rId18"/>
    <p:sldId id="489" r:id="rId19"/>
    <p:sldId id="465" r:id="rId20"/>
    <p:sldId id="466" r:id="rId21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5CE029-36D3-489A-A402-E3F95B2D2BB6}">
          <p14:sldIdLst>
            <p14:sldId id="460"/>
            <p14:sldId id="490"/>
            <p14:sldId id="472"/>
            <p14:sldId id="473"/>
            <p14:sldId id="471"/>
            <p14:sldId id="476"/>
            <p14:sldId id="478"/>
            <p14:sldId id="483"/>
            <p14:sldId id="477"/>
            <p14:sldId id="485"/>
            <p14:sldId id="484"/>
            <p14:sldId id="486"/>
            <p14:sldId id="487"/>
            <p14:sldId id="488"/>
            <p14:sldId id="489"/>
            <p14:sldId id="465"/>
            <p14:sldId id="4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iagioni, Teresa (DCPS)" initials="BT( [3]" lastIdx="1" clrIdx="6">
    <p:extLst/>
  </p:cmAuthor>
  <p:cmAuthor id="1" name="Crichton, Gillon (DCPS)" initials="CG(" lastIdx="2" clrIdx="0">
    <p:extLst/>
  </p:cmAuthor>
  <p:cmAuthor id="8" name="Spence, Jane (DCPS)" initials="SJ(" lastIdx="1" clrIdx="7"/>
  <p:cmAuthor id="2" name="Tuch, Joshua (DCPS)" initials="TJ(" lastIdx="5" clrIdx="1">
    <p:extLst/>
  </p:cmAuthor>
  <p:cmAuthor id="3" name="Kulkarni, Anjali (DCPS)" initials="KA(" lastIdx="3" clrIdx="2">
    <p:extLst/>
  </p:cmAuthor>
  <p:cmAuthor id="4" name="DC User" initials="" lastIdx="6" clrIdx="3"/>
  <p:cmAuthor id="5" name="Biagioni, Teresa (DCPS)" initials="BT(" lastIdx="1" clrIdx="4">
    <p:extLst/>
  </p:cmAuthor>
  <p:cmAuthor id="6" name="Biagioni, Teresa (DCPS)" initials="BT( [2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071"/>
    <a:srgbClr val="0099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6" autoAdjust="0"/>
    <p:restoredTop sz="86807" autoAdjust="0"/>
  </p:normalViewPr>
  <p:slideViewPr>
    <p:cSldViewPr snapToGrid="0" snapToObjects="1">
      <p:cViewPr varScale="1">
        <p:scale>
          <a:sx n="137" d="100"/>
          <a:sy n="137" d="100"/>
        </p:scale>
        <p:origin x="416" y="192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microsoft.com/office/2015/10/relationships/revisionInfo" Target="revisionInfo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4B729F-0533-4D5C-8063-DABCDF08570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80D1062-1645-4F30-9CD2-A992EC06354A}">
      <dgm:prSet phldrT="[Text]" custT="1"/>
      <dgm:spPr/>
      <dgm:t>
        <a:bodyPr/>
        <a:lstStyle/>
        <a:p>
          <a:r>
            <a:rPr lang="en-US" sz="1800" b="1" dirty="0"/>
            <a:t>In-boundary and feeder school students will have a right to attend</a:t>
          </a:r>
        </a:p>
        <a:p>
          <a:r>
            <a:rPr lang="en-US" sz="1800" b="1" dirty="0"/>
            <a:t>Academy continues to grow and establishes dual enrollment partnerships</a:t>
          </a:r>
        </a:p>
      </dgm:t>
    </dgm:pt>
    <dgm:pt modelId="{36A6EFFD-B8C3-417F-86D7-46CB47600734}" type="parTrans" cxnId="{D0AD43D6-D638-4288-851B-0E0289678DF5}">
      <dgm:prSet/>
      <dgm:spPr/>
      <dgm:t>
        <a:bodyPr/>
        <a:lstStyle/>
        <a:p>
          <a:endParaRPr lang="en-US"/>
        </a:p>
      </dgm:t>
    </dgm:pt>
    <dgm:pt modelId="{CAE28DC5-8BDF-4EE3-B6BF-FF20DE0DF89E}" type="sibTrans" cxnId="{D0AD43D6-D638-4288-851B-0E0289678DF5}">
      <dgm:prSet/>
      <dgm:spPr/>
      <dgm:t>
        <a:bodyPr/>
        <a:lstStyle/>
        <a:p>
          <a:endParaRPr lang="en-US"/>
        </a:p>
      </dgm:t>
    </dgm:pt>
    <dgm:pt modelId="{328E33E9-6D55-4AF0-A305-913ADEA55870}">
      <dgm:prSet phldrT="[Text]" custT="1"/>
      <dgm:spPr/>
      <dgm:t>
        <a:bodyPr/>
        <a:lstStyle/>
        <a:p>
          <a:r>
            <a:rPr lang="en-US" sz="1800" b="1" dirty="0"/>
            <a:t>Citywide application </a:t>
          </a:r>
          <a:r>
            <a:rPr lang="en-US" sz="1800" b="1" dirty="0" smtClean="0"/>
            <a:t>program </a:t>
          </a:r>
          <a:r>
            <a:rPr lang="en-US" sz="1800" b="1" dirty="0"/>
            <a:t>via My School DC lottery </a:t>
          </a:r>
        </a:p>
        <a:p>
          <a:r>
            <a:rPr lang="en-US" sz="1800" b="1" dirty="0"/>
            <a:t>Program will grow grade by grade, starting with 9</a:t>
          </a:r>
          <a:r>
            <a:rPr lang="en-US" sz="1800" b="1" baseline="30000" dirty="0"/>
            <a:t>th</a:t>
          </a:r>
          <a:r>
            <a:rPr lang="en-US" sz="1800" b="1" dirty="0"/>
            <a:t> in SY19-20</a:t>
          </a:r>
        </a:p>
        <a:p>
          <a:r>
            <a:rPr lang="en-US" sz="1800" b="1" dirty="0"/>
            <a:t>Students may take up to 60 college credits during 11</a:t>
          </a:r>
          <a:r>
            <a:rPr lang="en-US" sz="1800" b="1" baseline="30000" dirty="0"/>
            <a:t>th</a:t>
          </a:r>
          <a:r>
            <a:rPr lang="en-US" sz="1800" b="1" dirty="0"/>
            <a:t> &amp; 12</a:t>
          </a:r>
          <a:r>
            <a:rPr lang="en-US" sz="1800" b="1" baseline="30000" dirty="0"/>
            <a:t>th</a:t>
          </a:r>
          <a:r>
            <a:rPr lang="en-US" sz="1800" b="1" dirty="0"/>
            <a:t> grade</a:t>
          </a:r>
        </a:p>
      </dgm:t>
    </dgm:pt>
    <dgm:pt modelId="{9E9DB083-AB03-4E4C-AE94-43EDA6237EA6}" type="sibTrans" cxnId="{0C08CE9A-390D-45F4-8911-EDC0343F5172}">
      <dgm:prSet/>
      <dgm:spPr/>
      <dgm:t>
        <a:bodyPr/>
        <a:lstStyle/>
        <a:p>
          <a:endParaRPr lang="en-US"/>
        </a:p>
      </dgm:t>
    </dgm:pt>
    <dgm:pt modelId="{D096A342-9317-440F-87B2-DCA700C9127E}" type="parTrans" cxnId="{0C08CE9A-390D-45F4-8911-EDC0343F5172}">
      <dgm:prSet/>
      <dgm:spPr/>
      <dgm:t>
        <a:bodyPr/>
        <a:lstStyle/>
        <a:p>
          <a:endParaRPr lang="en-US"/>
        </a:p>
      </dgm:t>
    </dgm:pt>
    <dgm:pt modelId="{EB5CE1E7-1681-428E-80FF-59AA5020DE60}">
      <dgm:prSet phldrT="[Text]" custT="1"/>
      <dgm:spPr/>
      <dgm:t>
        <a:bodyPr/>
        <a:lstStyle/>
        <a:p>
          <a:r>
            <a:rPr lang="en-US" sz="1800" b="1" dirty="0"/>
            <a:t>In-boundary and feeder school students will have a right to attend</a:t>
          </a:r>
        </a:p>
        <a:p>
          <a:r>
            <a:rPr lang="en-US" sz="1800" b="1" dirty="0"/>
            <a:t>Program becomes Career Academy, modeled on Health Science Academy</a:t>
          </a:r>
        </a:p>
      </dgm:t>
    </dgm:pt>
    <dgm:pt modelId="{B4F78113-1735-44E7-967D-1DA09EE2072A}" type="sibTrans" cxnId="{FEC5C982-65F3-41FA-B92A-1C5BB144A66E}">
      <dgm:prSet/>
      <dgm:spPr/>
      <dgm:t>
        <a:bodyPr/>
        <a:lstStyle/>
        <a:p>
          <a:endParaRPr lang="en-US"/>
        </a:p>
      </dgm:t>
    </dgm:pt>
    <dgm:pt modelId="{C18F7B7B-F14F-4055-9823-0778BF510912}" type="parTrans" cxnId="{FEC5C982-65F3-41FA-B92A-1C5BB144A66E}">
      <dgm:prSet/>
      <dgm:spPr/>
      <dgm:t>
        <a:bodyPr/>
        <a:lstStyle/>
        <a:p>
          <a:endParaRPr lang="en-US"/>
        </a:p>
      </dgm:t>
    </dgm:pt>
    <dgm:pt modelId="{6E4D77D2-05DC-44B7-98DD-09A829242659}" type="pres">
      <dgm:prSet presAssocID="{914B729F-0533-4D5C-8063-DABCDF08570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9D09C13A-48AD-449C-98FF-AEC0BE103D04}" type="pres">
      <dgm:prSet presAssocID="{914B729F-0533-4D5C-8063-DABCDF085708}" presName="Name1" presStyleCnt="0"/>
      <dgm:spPr/>
    </dgm:pt>
    <dgm:pt modelId="{0505237E-BB59-4476-9C03-7C28A45639A1}" type="pres">
      <dgm:prSet presAssocID="{914B729F-0533-4D5C-8063-DABCDF085708}" presName="cycle" presStyleCnt="0"/>
      <dgm:spPr/>
    </dgm:pt>
    <dgm:pt modelId="{06F44274-4F0C-4DC8-A59B-CC19791A027B}" type="pres">
      <dgm:prSet presAssocID="{914B729F-0533-4D5C-8063-DABCDF085708}" presName="srcNode" presStyleLbl="node1" presStyleIdx="0" presStyleCnt="3"/>
      <dgm:spPr/>
    </dgm:pt>
    <dgm:pt modelId="{EA51E054-162B-49ED-9AE1-DD4FF93C0FF2}" type="pres">
      <dgm:prSet presAssocID="{914B729F-0533-4D5C-8063-DABCDF085708}" presName="conn" presStyleLbl="parChTrans1D2" presStyleIdx="0" presStyleCnt="1"/>
      <dgm:spPr/>
      <dgm:t>
        <a:bodyPr/>
        <a:lstStyle/>
        <a:p>
          <a:endParaRPr lang="en-US"/>
        </a:p>
      </dgm:t>
    </dgm:pt>
    <dgm:pt modelId="{7409A217-63B8-43C2-995C-567E2AAF23AF}" type="pres">
      <dgm:prSet presAssocID="{914B729F-0533-4D5C-8063-DABCDF085708}" presName="extraNode" presStyleLbl="node1" presStyleIdx="0" presStyleCnt="3"/>
      <dgm:spPr/>
    </dgm:pt>
    <dgm:pt modelId="{8D80BD66-A70B-4689-BDF9-A26D8250223C}" type="pres">
      <dgm:prSet presAssocID="{914B729F-0533-4D5C-8063-DABCDF085708}" presName="dstNode" presStyleLbl="node1" presStyleIdx="0" presStyleCnt="3"/>
      <dgm:spPr/>
    </dgm:pt>
    <dgm:pt modelId="{B9EA4826-6C6F-40E0-B036-E4507B5A9A54}" type="pres">
      <dgm:prSet presAssocID="{C80D1062-1645-4F30-9CD2-A992EC06354A}" presName="text_1" presStyleLbl="node1" presStyleIdx="0" presStyleCnt="3" custScaleX="99615" custScaleY="1186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AB8E1-390A-47AB-8144-E45E5E1983B3}" type="pres">
      <dgm:prSet presAssocID="{C80D1062-1645-4F30-9CD2-A992EC06354A}" presName="accent_1" presStyleCnt="0"/>
      <dgm:spPr/>
    </dgm:pt>
    <dgm:pt modelId="{A2CF663A-7024-47DC-B47F-A2460E075436}" type="pres">
      <dgm:prSet presAssocID="{C80D1062-1645-4F30-9CD2-A992EC06354A}" presName="accentRepeatNode" presStyleLbl="solidFgAcc1" presStyleIdx="0" presStyleCnt="3"/>
      <dgm:spPr/>
    </dgm:pt>
    <dgm:pt modelId="{609C7049-B722-4986-A075-18B9D95C9790}" type="pres">
      <dgm:prSet presAssocID="{EB5CE1E7-1681-428E-80FF-59AA5020DE60}" presName="text_2" presStyleLbl="node1" presStyleIdx="1" presStyleCnt="3" custScaleY="1320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3371FD-3ECC-4CFC-BE37-BF2E1C64A264}" type="pres">
      <dgm:prSet presAssocID="{EB5CE1E7-1681-428E-80FF-59AA5020DE60}" presName="accent_2" presStyleCnt="0"/>
      <dgm:spPr/>
    </dgm:pt>
    <dgm:pt modelId="{0D861D1C-E62D-4B31-A000-4E6A0E3196B7}" type="pres">
      <dgm:prSet presAssocID="{EB5CE1E7-1681-428E-80FF-59AA5020DE60}" presName="accentRepeatNode" presStyleLbl="solidFgAcc1" presStyleIdx="1" presStyleCnt="3"/>
      <dgm:spPr/>
    </dgm:pt>
    <dgm:pt modelId="{DB56A27F-26FF-4E38-BAE6-CC4BF431767A}" type="pres">
      <dgm:prSet presAssocID="{328E33E9-6D55-4AF0-A305-913ADEA55870}" presName="text_3" presStyleLbl="node1" presStyleIdx="2" presStyleCnt="3" custScaleY="1324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D99C8-45AE-4437-B38A-116CF54D922F}" type="pres">
      <dgm:prSet presAssocID="{328E33E9-6D55-4AF0-A305-913ADEA55870}" presName="accent_3" presStyleCnt="0"/>
      <dgm:spPr/>
    </dgm:pt>
    <dgm:pt modelId="{AA998DE2-FB30-4B4A-A075-9BCB5D12C146}" type="pres">
      <dgm:prSet presAssocID="{328E33E9-6D55-4AF0-A305-913ADEA55870}" presName="accentRepeatNode" presStyleLbl="solidFgAcc1" presStyleIdx="2" presStyleCnt="3"/>
      <dgm:spPr/>
    </dgm:pt>
  </dgm:ptLst>
  <dgm:cxnLst>
    <dgm:cxn modelId="{B65CA1AB-9A6A-2744-AD1E-681A4D2A53CD}" type="presOf" srcId="{C80D1062-1645-4F30-9CD2-A992EC06354A}" destId="{B9EA4826-6C6F-40E0-B036-E4507B5A9A54}" srcOrd="0" destOrd="0" presId="urn:microsoft.com/office/officeart/2008/layout/VerticalCurvedList"/>
    <dgm:cxn modelId="{D0AD43D6-D638-4288-851B-0E0289678DF5}" srcId="{914B729F-0533-4D5C-8063-DABCDF085708}" destId="{C80D1062-1645-4F30-9CD2-A992EC06354A}" srcOrd="0" destOrd="0" parTransId="{36A6EFFD-B8C3-417F-86D7-46CB47600734}" sibTransId="{CAE28DC5-8BDF-4EE3-B6BF-FF20DE0DF89E}"/>
    <dgm:cxn modelId="{0C08CE9A-390D-45F4-8911-EDC0343F5172}" srcId="{914B729F-0533-4D5C-8063-DABCDF085708}" destId="{328E33E9-6D55-4AF0-A305-913ADEA55870}" srcOrd="2" destOrd="0" parTransId="{D096A342-9317-440F-87B2-DCA700C9127E}" sibTransId="{9E9DB083-AB03-4E4C-AE94-43EDA6237EA6}"/>
    <dgm:cxn modelId="{64E28ECC-9AAE-EC47-AABD-4E68A51A8B48}" type="presOf" srcId="{914B729F-0533-4D5C-8063-DABCDF085708}" destId="{6E4D77D2-05DC-44B7-98DD-09A829242659}" srcOrd="0" destOrd="0" presId="urn:microsoft.com/office/officeart/2008/layout/VerticalCurvedList"/>
    <dgm:cxn modelId="{DDD9ADF4-38B4-D042-99E7-54C355FC7553}" type="presOf" srcId="{EB5CE1E7-1681-428E-80FF-59AA5020DE60}" destId="{609C7049-B722-4986-A075-18B9D95C9790}" srcOrd="0" destOrd="0" presId="urn:microsoft.com/office/officeart/2008/layout/VerticalCurvedList"/>
    <dgm:cxn modelId="{47846437-70AA-8841-B640-0367EE601B0E}" type="presOf" srcId="{328E33E9-6D55-4AF0-A305-913ADEA55870}" destId="{DB56A27F-26FF-4E38-BAE6-CC4BF431767A}" srcOrd="0" destOrd="0" presId="urn:microsoft.com/office/officeart/2008/layout/VerticalCurvedList"/>
    <dgm:cxn modelId="{FEC5C982-65F3-41FA-B92A-1C5BB144A66E}" srcId="{914B729F-0533-4D5C-8063-DABCDF085708}" destId="{EB5CE1E7-1681-428E-80FF-59AA5020DE60}" srcOrd="1" destOrd="0" parTransId="{C18F7B7B-F14F-4055-9823-0778BF510912}" sibTransId="{B4F78113-1735-44E7-967D-1DA09EE2072A}"/>
    <dgm:cxn modelId="{FB6DC5F0-0F01-B04D-A7D9-5A6A7D881717}" type="presOf" srcId="{CAE28DC5-8BDF-4EE3-B6BF-FF20DE0DF89E}" destId="{EA51E054-162B-49ED-9AE1-DD4FF93C0FF2}" srcOrd="0" destOrd="0" presId="urn:microsoft.com/office/officeart/2008/layout/VerticalCurvedList"/>
    <dgm:cxn modelId="{80DFD63F-5664-7445-953F-9FA963E6259F}" type="presParOf" srcId="{6E4D77D2-05DC-44B7-98DD-09A829242659}" destId="{9D09C13A-48AD-449C-98FF-AEC0BE103D04}" srcOrd="0" destOrd="0" presId="urn:microsoft.com/office/officeart/2008/layout/VerticalCurvedList"/>
    <dgm:cxn modelId="{2084440B-3170-9248-A188-9D0675B2B5F3}" type="presParOf" srcId="{9D09C13A-48AD-449C-98FF-AEC0BE103D04}" destId="{0505237E-BB59-4476-9C03-7C28A45639A1}" srcOrd="0" destOrd="0" presId="urn:microsoft.com/office/officeart/2008/layout/VerticalCurvedList"/>
    <dgm:cxn modelId="{15E63E74-1227-2E4E-A40E-BBD7EE978213}" type="presParOf" srcId="{0505237E-BB59-4476-9C03-7C28A45639A1}" destId="{06F44274-4F0C-4DC8-A59B-CC19791A027B}" srcOrd="0" destOrd="0" presId="urn:microsoft.com/office/officeart/2008/layout/VerticalCurvedList"/>
    <dgm:cxn modelId="{2D63B80B-0BEC-0247-9BC3-21CEA6D98A60}" type="presParOf" srcId="{0505237E-BB59-4476-9C03-7C28A45639A1}" destId="{EA51E054-162B-49ED-9AE1-DD4FF93C0FF2}" srcOrd="1" destOrd="0" presId="urn:microsoft.com/office/officeart/2008/layout/VerticalCurvedList"/>
    <dgm:cxn modelId="{10112B91-3666-E54D-91E0-1F8B51678E7F}" type="presParOf" srcId="{0505237E-BB59-4476-9C03-7C28A45639A1}" destId="{7409A217-63B8-43C2-995C-567E2AAF23AF}" srcOrd="2" destOrd="0" presId="urn:microsoft.com/office/officeart/2008/layout/VerticalCurvedList"/>
    <dgm:cxn modelId="{D187C0BC-88FF-6B44-A6AA-5C9508666331}" type="presParOf" srcId="{0505237E-BB59-4476-9C03-7C28A45639A1}" destId="{8D80BD66-A70B-4689-BDF9-A26D8250223C}" srcOrd="3" destOrd="0" presId="urn:microsoft.com/office/officeart/2008/layout/VerticalCurvedList"/>
    <dgm:cxn modelId="{0FEB7F43-3E44-5B47-9EE6-97C3430661F4}" type="presParOf" srcId="{9D09C13A-48AD-449C-98FF-AEC0BE103D04}" destId="{B9EA4826-6C6F-40E0-B036-E4507B5A9A54}" srcOrd="1" destOrd="0" presId="urn:microsoft.com/office/officeart/2008/layout/VerticalCurvedList"/>
    <dgm:cxn modelId="{FE45EF0F-FA41-B843-BBC6-A2C234A5F1E2}" type="presParOf" srcId="{9D09C13A-48AD-449C-98FF-AEC0BE103D04}" destId="{201AB8E1-390A-47AB-8144-E45E5E1983B3}" srcOrd="2" destOrd="0" presId="urn:microsoft.com/office/officeart/2008/layout/VerticalCurvedList"/>
    <dgm:cxn modelId="{158661A2-1428-7148-B02F-12D95C15C3E7}" type="presParOf" srcId="{201AB8E1-390A-47AB-8144-E45E5E1983B3}" destId="{A2CF663A-7024-47DC-B47F-A2460E075436}" srcOrd="0" destOrd="0" presId="urn:microsoft.com/office/officeart/2008/layout/VerticalCurvedList"/>
    <dgm:cxn modelId="{9943510D-00CB-3640-9680-B79E3DF81BE0}" type="presParOf" srcId="{9D09C13A-48AD-449C-98FF-AEC0BE103D04}" destId="{609C7049-B722-4986-A075-18B9D95C9790}" srcOrd="3" destOrd="0" presId="urn:microsoft.com/office/officeart/2008/layout/VerticalCurvedList"/>
    <dgm:cxn modelId="{FFCE9A9A-C756-B843-8A41-7E6ABA0C7AF2}" type="presParOf" srcId="{9D09C13A-48AD-449C-98FF-AEC0BE103D04}" destId="{0D3371FD-3ECC-4CFC-BE37-BF2E1C64A264}" srcOrd="4" destOrd="0" presId="urn:microsoft.com/office/officeart/2008/layout/VerticalCurvedList"/>
    <dgm:cxn modelId="{E226B537-480D-3D4F-B595-7F3CA206BE0E}" type="presParOf" srcId="{0D3371FD-3ECC-4CFC-BE37-BF2E1C64A264}" destId="{0D861D1C-E62D-4B31-A000-4E6A0E3196B7}" srcOrd="0" destOrd="0" presId="urn:microsoft.com/office/officeart/2008/layout/VerticalCurvedList"/>
    <dgm:cxn modelId="{55D468EC-FC83-F843-813B-2847AE8970B9}" type="presParOf" srcId="{9D09C13A-48AD-449C-98FF-AEC0BE103D04}" destId="{DB56A27F-26FF-4E38-BAE6-CC4BF431767A}" srcOrd="5" destOrd="0" presId="urn:microsoft.com/office/officeart/2008/layout/VerticalCurvedList"/>
    <dgm:cxn modelId="{14B40556-E36D-6344-8B90-E78300C43617}" type="presParOf" srcId="{9D09C13A-48AD-449C-98FF-AEC0BE103D04}" destId="{A32D99C8-45AE-4437-B38A-116CF54D922F}" srcOrd="6" destOrd="0" presId="urn:microsoft.com/office/officeart/2008/layout/VerticalCurvedList"/>
    <dgm:cxn modelId="{BC3FD0E3-28F3-064B-8532-235B99474648}" type="presParOf" srcId="{A32D99C8-45AE-4437-B38A-116CF54D922F}" destId="{AA998DE2-FB30-4B4A-A075-9BCB5D12C14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9D2CD7-6B18-4AEA-8043-BA8EF598CDB9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EA78256-BA29-4A5D-A175-C7F005033927}">
      <dgm:prSet phldrT="[Text]" custT="1"/>
      <dgm:spPr/>
      <dgm:t>
        <a:bodyPr/>
        <a:lstStyle/>
        <a:p>
          <a:r>
            <a:rPr lang="en-US" sz="2400" dirty="0"/>
            <a:t>Health Science</a:t>
          </a:r>
        </a:p>
      </dgm:t>
    </dgm:pt>
    <dgm:pt modelId="{4B72E8A2-754E-43A2-B43E-BBD0E8566415}" type="parTrans" cxnId="{EEB428C5-1EB1-4CB7-9BA3-693D91E1A5E8}">
      <dgm:prSet/>
      <dgm:spPr/>
      <dgm:t>
        <a:bodyPr/>
        <a:lstStyle/>
        <a:p>
          <a:endParaRPr lang="en-US"/>
        </a:p>
      </dgm:t>
    </dgm:pt>
    <dgm:pt modelId="{1B6BB581-4885-4238-8BF6-86C1C46CC61D}" type="sibTrans" cxnId="{EEB428C5-1EB1-4CB7-9BA3-693D91E1A5E8}">
      <dgm:prSet/>
      <dgm:spPr/>
      <dgm:t>
        <a:bodyPr/>
        <a:lstStyle/>
        <a:p>
          <a:endParaRPr lang="en-US"/>
        </a:p>
      </dgm:t>
    </dgm:pt>
    <dgm:pt modelId="{8582DB36-665D-4DA6-8BCD-ECCD922E8A64}">
      <dgm:prSet phldrT="[Text]" custT="1"/>
      <dgm:spPr/>
      <dgm:t>
        <a:bodyPr/>
        <a:lstStyle/>
        <a:p>
          <a:r>
            <a:rPr lang="en-US" sz="1800" b="1" dirty="0"/>
            <a:t>Courses: </a:t>
          </a:r>
          <a:r>
            <a:rPr lang="en-US" sz="1800" b="0" dirty="0"/>
            <a:t>Science electives + rigorous core courses</a:t>
          </a:r>
          <a:endParaRPr lang="en-US" sz="1800" b="1" dirty="0"/>
        </a:p>
      </dgm:t>
    </dgm:pt>
    <dgm:pt modelId="{41F7CA5C-24BC-41FA-BE36-4CC0B0795FF9}" type="parTrans" cxnId="{FC8DFEF9-EB3D-4C5E-B865-8D85F78560A1}">
      <dgm:prSet/>
      <dgm:spPr/>
      <dgm:t>
        <a:bodyPr/>
        <a:lstStyle/>
        <a:p>
          <a:endParaRPr lang="en-US"/>
        </a:p>
      </dgm:t>
    </dgm:pt>
    <dgm:pt modelId="{ADB1CEAE-0DEE-4324-ABEB-A6AA70A93198}" type="sibTrans" cxnId="{FC8DFEF9-EB3D-4C5E-B865-8D85F78560A1}">
      <dgm:prSet/>
      <dgm:spPr/>
      <dgm:t>
        <a:bodyPr/>
        <a:lstStyle/>
        <a:p>
          <a:endParaRPr lang="en-US"/>
        </a:p>
      </dgm:t>
    </dgm:pt>
    <dgm:pt modelId="{DF471ECB-0618-401C-B0B9-E38D6962666D}">
      <dgm:prSet phldrT="[Text]" custT="1"/>
      <dgm:spPr/>
      <dgm:t>
        <a:bodyPr/>
        <a:lstStyle/>
        <a:p>
          <a:r>
            <a:rPr lang="en-US" sz="2400" dirty="0"/>
            <a:t>Mass Media</a:t>
          </a:r>
        </a:p>
      </dgm:t>
    </dgm:pt>
    <dgm:pt modelId="{9DC84F29-205C-4CAB-9FB5-D792374BBEDB}" type="parTrans" cxnId="{7E57B88B-5D32-4AA6-96BE-D2DC51C6CDBD}">
      <dgm:prSet/>
      <dgm:spPr/>
      <dgm:t>
        <a:bodyPr/>
        <a:lstStyle/>
        <a:p>
          <a:endParaRPr lang="en-US"/>
        </a:p>
      </dgm:t>
    </dgm:pt>
    <dgm:pt modelId="{FB865044-AEC8-41EC-8FD1-45C39D03D234}" type="sibTrans" cxnId="{7E57B88B-5D32-4AA6-96BE-D2DC51C6CDBD}">
      <dgm:prSet/>
      <dgm:spPr/>
      <dgm:t>
        <a:bodyPr/>
        <a:lstStyle/>
        <a:p>
          <a:endParaRPr lang="en-US"/>
        </a:p>
      </dgm:t>
    </dgm:pt>
    <dgm:pt modelId="{4023B6B6-0D1F-4AF4-8E8D-044433F51169}">
      <dgm:prSet phldrT="[Text]" custT="1"/>
      <dgm:spPr/>
      <dgm:t>
        <a:bodyPr/>
        <a:lstStyle/>
        <a:p>
          <a:r>
            <a:rPr lang="en-US" sz="2400" dirty="0"/>
            <a:t>Early College</a:t>
          </a:r>
        </a:p>
      </dgm:t>
    </dgm:pt>
    <dgm:pt modelId="{940E840E-43D4-4C0C-80C6-DAE698A3BC3E}" type="parTrans" cxnId="{E31A9627-32DD-43CE-9A34-A717BFAF9E84}">
      <dgm:prSet/>
      <dgm:spPr/>
      <dgm:t>
        <a:bodyPr/>
        <a:lstStyle/>
        <a:p>
          <a:endParaRPr lang="en-US"/>
        </a:p>
      </dgm:t>
    </dgm:pt>
    <dgm:pt modelId="{D381CA28-AE01-49BF-AA5B-1D11EF5EFC4F}" type="sibTrans" cxnId="{E31A9627-32DD-43CE-9A34-A717BFAF9E84}">
      <dgm:prSet/>
      <dgm:spPr/>
      <dgm:t>
        <a:bodyPr/>
        <a:lstStyle/>
        <a:p>
          <a:endParaRPr lang="en-US"/>
        </a:p>
      </dgm:t>
    </dgm:pt>
    <dgm:pt modelId="{F384AA0A-2C9B-4206-BD0E-5C4D90C53744}">
      <dgm:prSet phldrT="[Text]" custT="1"/>
      <dgm:spPr/>
      <dgm:t>
        <a:bodyPr/>
        <a:lstStyle/>
        <a:p>
          <a:r>
            <a:rPr lang="en-US" sz="1900" b="1" dirty="0"/>
            <a:t>Courses: </a:t>
          </a:r>
          <a:r>
            <a:rPr lang="en-US" sz="1900" b="0" dirty="0"/>
            <a:t>Courses in grades 9 and 10 are high school level, with a priority on including </a:t>
          </a:r>
          <a:r>
            <a:rPr lang="en-US" sz="1900" b="1" dirty="0"/>
            <a:t>Advanced Placement </a:t>
          </a:r>
          <a:r>
            <a:rPr lang="en-US" sz="1900" b="0" dirty="0"/>
            <a:t>opportunities.</a:t>
          </a:r>
          <a:r>
            <a:rPr lang="en-US" sz="1900" b="0"/>
            <a:t> </a:t>
          </a:r>
          <a:r>
            <a:rPr lang="en-US" sz="1900" b="0" smtClean="0"/>
            <a:t>11</a:t>
          </a:r>
          <a:r>
            <a:rPr lang="en-US" sz="1900" b="0" baseline="30000" smtClean="0"/>
            <a:t>th</a:t>
          </a:r>
          <a:r>
            <a:rPr lang="en-US" sz="1900" b="0" smtClean="0"/>
            <a:t> and 12</a:t>
          </a:r>
          <a:r>
            <a:rPr lang="en-US" sz="1900" b="0" baseline="30000" smtClean="0"/>
            <a:t>th</a:t>
          </a:r>
          <a:r>
            <a:rPr lang="en-US" sz="1900" b="0" smtClean="0"/>
            <a:t> grade students can take </a:t>
          </a:r>
          <a:r>
            <a:rPr lang="en-US" sz="1900" b="1" smtClean="0"/>
            <a:t>college courses with University Partners</a:t>
          </a:r>
          <a:r>
            <a:rPr lang="en-US" sz="1900" b="0" smtClean="0"/>
            <a:t>, earning up to 60 credits by the end of the 12</a:t>
          </a:r>
          <a:r>
            <a:rPr lang="en-US" sz="1900" b="0" baseline="30000" smtClean="0"/>
            <a:t>th</a:t>
          </a:r>
          <a:r>
            <a:rPr lang="en-US" sz="1900" b="0" smtClean="0"/>
            <a:t> grade.</a:t>
          </a:r>
          <a:r>
            <a:rPr lang="en-US" sz="1900" b="1" smtClean="0"/>
            <a:t> </a:t>
          </a:r>
          <a:endParaRPr lang="en-US" sz="1900" dirty="0"/>
        </a:p>
      </dgm:t>
    </dgm:pt>
    <dgm:pt modelId="{392915EC-7F64-4149-977C-CDF88B3AA03B}" type="parTrans" cxnId="{654329B2-7DF5-4A91-AB8C-4F96FA6D392F}">
      <dgm:prSet/>
      <dgm:spPr/>
      <dgm:t>
        <a:bodyPr/>
        <a:lstStyle/>
        <a:p>
          <a:endParaRPr lang="en-US"/>
        </a:p>
      </dgm:t>
    </dgm:pt>
    <dgm:pt modelId="{092EC8E3-77B2-4A2B-A47C-5A5C0D0EA5D5}" type="sibTrans" cxnId="{654329B2-7DF5-4A91-AB8C-4F96FA6D392F}">
      <dgm:prSet/>
      <dgm:spPr/>
      <dgm:t>
        <a:bodyPr/>
        <a:lstStyle/>
        <a:p>
          <a:endParaRPr lang="en-US"/>
        </a:p>
      </dgm:t>
    </dgm:pt>
    <dgm:pt modelId="{0FA2FEDD-6D73-4DF2-AE6A-F37DB4E55A72}">
      <dgm:prSet custT="1"/>
      <dgm:spPr/>
      <dgm:t>
        <a:bodyPr/>
        <a:lstStyle/>
        <a:p>
          <a:r>
            <a:rPr lang="en-US" sz="1800" b="1" dirty="0"/>
            <a:t>Courses: </a:t>
          </a:r>
          <a:r>
            <a:rPr lang="en-US" sz="1800" b="0" dirty="0"/>
            <a:t>Journalism and production electives+ rigorous core courses</a:t>
          </a:r>
          <a:endParaRPr lang="en-US" sz="1800" dirty="0"/>
        </a:p>
      </dgm:t>
    </dgm:pt>
    <dgm:pt modelId="{2CA0F1DF-E9AB-484F-8672-C98C4CCBA10E}" type="parTrans" cxnId="{6FE88DD1-A43D-4EEA-9006-9D2C65583541}">
      <dgm:prSet/>
      <dgm:spPr/>
      <dgm:t>
        <a:bodyPr/>
        <a:lstStyle/>
        <a:p>
          <a:endParaRPr lang="en-US"/>
        </a:p>
      </dgm:t>
    </dgm:pt>
    <dgm:pt modelId="{D9CDD907-7F98-46C1-950D-6690E9756D5A}" type="sibTrans" cxnId="{6FE88DD1-A43D-4EEA-9006-9D2C65583541}">
      <dgm:prSet/>
      <dgm:spPr/>
      <dgm:t>
        <a:bodyPr/>
        <a:lstStyle/>
        <a:p>
          <a:endParaRPr lang="en-US"/>
        </a:p>
      </dgm:t>
    </dgm:pt>
    <dgm:pt modelId="{EEC96AC0-A3FB-4DE0-8F8E-13FC40DECECE}">
      <dgm:prSet custT="1"/>
      <dgm:spPr/>
      <dgm:t>
        <a:bodyPr/>
        <a:lstStyle/>
        <a:p>
          <a:r>
            <a:rPr lang="en-US" sz="1800" b="1" dirty="0"/>
            <a:t>Career Partnership: </a:t>
          </a:r>
          <a:r>
            <a:rPr lang="en-US" sz="1800" b="0" dirty="0"/>
            <a:t>Industry Board </a:t>
          </a:r>
          <a:r>
            <a:rPr lang="en-US" sz="1800" b="1" dirty="0"/>
            <a:t> </a:t>
          </a:r>
          <a:r>
            <a:rPr lang="en-US" sz="1800" b="0" dirty="0"/>
            <a:t>supports guest speakers, site visits, paid internships</a:t>
          </a:r>
          <a:endParaRPr lang="en-US" sz="1800" dirty="0"/>
        </a:p>
      </dgm:t>
    </dgm:pt>
    <dgm:pt modelId="{65678579-AF31-493F-8C41-ED9111318235}" type="parTrans" cxnId="{244FDAFC-2690-432B-AAA2-B2CFB3BAEA75}">
      <dgm:prSet/>
      <dgm:spPr/>
      <dgm:t>
        <a:bodyPr/>
        <a:lstStyle/>
        <a:p>
          <a:endParaRPr lang="en-US"/>
        </a:p>
      </dgm:t>
    </dgm:pt>
    <dgm:pt modelId="{F1E18F25-4034-44BD-979D-35F77FCD72A6}" type="sibTrans" cxnId="{244FDAFC-2690-432B-AAA2-B2CFB3BAEA75}">
      <dgm:prSet/>
      <dgm:spPr/>
      <dgm:t>
        <a:bodyPr/>
        <a:lstStyle/>
        <a:p>
          <a:endParaRPr lang="en-US"/>
        </a:p>
      </dgm:t>
    </dgm:pt>
    <dgm:pt modelId="{2B67885B-4619-43FB-971F-3F25E91D276E}">
      <dgm:prSet phldrT="[Text]" custT="1"/>
      <dgm:spPr/>
      <dgm:t>
        <a:bodyPr/>
        <a:lstStyle/>
        <a:p>
          <a:r>
            <a:rPr lang="en-US" sz="1800" b="1" dirty="0"/>
            <a:t>Career Partnership: </a:t>
          </a:r>
          <a:r>
            <a:rPr lang="en-US" sz="1800" b="0" dirty="0"/>
            <a:t>Industry Board </a:t>
          </a:r>
          <a:r>
            <a:rPr lang="en-US" sz="1800" b="1" dirty="0"/>
            <a:t> </a:t>
          </a:r>
          <a:r>
            <a:rPr lang="en-US" sz="1800" b="0" dirty="0"/>
            <a:t>supports guest speakers, site visits, paid internships</a:t>
          </a:r>
        </a:p>
      </dgm:t>
    </dgm:pt>
    <dgm:pt modelId="{09C35D5B-6330-4EFA-A899-D8C31C4EA753}" type="parTrans" cxnId="{A06E046F-366F-40E0-8068-91CD13DE02D6}">
      <dgm:prSet/>
      <dgm:spPr/>
      <dgm:t>
        <a:bodyPr/>
        <a:lstStyle/>
        <a:p>
          <a:endParaRPr lang="en-US"/>
        </a:p>
      </dgm:t>
    </dgm:pt>
    <dgm:pt modelId="{6B98F3CF-F7D6-491A-ABD7-AFD85F987EA7}" type="sibTrans" cxnId="{A06E046F-366F-40E0-8068-91CD13DE02D6}">
      <dgm:prSet/>
      <dgm:spPr/>
      <dgm:t>
        <a:bodyPr/>
        <a:lstStyle/>
        <a:p>
          <a:endParaRPr lang="en-US"/>
        </a:p>
      </dgm:t>
    </dgm:pt>
    <dgm:pt modelId="{8754DBEF-77EE-4144-953B-0CFCE4AEDC9B}">
      <dgm:prSet phldrT="[Text]" custT="1"/>
      <dgm:spPr/>
      <dgm:t>
        <a:bodyPr/>
        <a:lstStyle/>
        <a:p>
          <a:r>
            <a:rPr lang="en-US" sz="1800" b="1" dirty="0"/>
            <a:t>College Partnership: </a:t>
          </a:r>
          <a:r>
            <a:rPr lang="en-US" sz="1800" dirty="0"/>
            <a:t>Faculty/Teacher Partnerships, Dual Enrollment Courses</a:t>
          </a:r>
        </a:p>
      </dgm:t>
    </dgm:pt>
    <dgm:pt modelId="{4283AD3E-9B36-49B6-95FA-AFF5CFCC0D96}" type="parTrans" cxnId="{C263CCF8-7807-441F-BA52-327E3A7A3E96}">
      <dgm:prSet/>
      <dgm:spPr/>
      <dgm:t>
        <a:bodyPr/>
        <a:lstStyle/>
        <a:p>
          <a:endParaRPr lang="en-US"/>
        </a:p>
      </dgm:t>
    </dgm:pt>
    <dgm:pt modelId="{5D99B94C-50AC-4C61-BF65-2EEA57A2A8F6}" type="sibTrans" cxnId="{C263CCF8-7807-441F-BA52-327E3A7A3E96}">
      <dgm:prSet/>
      <dgm:spPr/>
      <dgm:t>
        <a:bodyPr/>
        <a:lstStyle/>
        <a:p>
          <a:endParaRPr lang="en-US"/>
        </a:p>
      </dgm:t>
    </dgm:pt>
    <dgm:pt modelId="{D3EA6A98-723C-4E5A-85DB-1EEC95C63D15}">
      <dgm:prSet phldrT="[Text]" custT="1"/>
      <dgm:spPr/>
      <dgm:t>
        <a:bodyPr/>
        <a:lstStyle/>
        <a:p>
          <a:r>
            <a:rPr lang="en-US" sz="1800" b="1" dirty="0"/>
            <a:t>Certifications: </a:t>
          </a:r>
          <a:r>
            <a:rPr lang="en-US" sz="1800" dirty="0"/>
            <a:t>Certified Nursing Assistant; First Aid</a:t>
          </a:r>
          <a:endParaRPr lang="en-US" sz="1800" b="1" dirty="0"/>
        </a:p>
      </dgm:t>
    </dgm:pt>
    <dgm:pt modelId="{5053E296-27A6-47B4-993B-B9E35DD00925}" type="parTrans" cxnId="{E84677BC-A16D-48A1-8292-7B52925309AA}">
      <dgm:prSet/>
      <dgm:spPr/>
      <dgm:t>
        <a:bodyPr/>
        <a:lstStyle/>
        <a:p>
          <a:endParaRPr lang="en-US"/>
        </a:p>
      </dgm:t>
    </dgm:pt>
    <dgm:pt modelId="{1DF3675B-F69D-4785-B040-9255DB27C478}" type="sibTrans" cxnId="{E84677BC-A16D-48A1-8292-7B52925309AA}">
      <dgm:prSet/>
      <dgm:spPr/>
      <dgm:t>
        <a:bodyPr/>
        <a:lstStyle/>
        <a:p>
          <a:endParaRPr lang="en-US"/>
        </a:p>
      </dgm:t>
    </dgm:pt>
    <dgm:pt modelId="{E555A9DD-35F8-4ECE-A353-93445AFE13F1}">
      <dgm:prSet custT="1"/>
      <dgm:spPr/>
      <dgm:t>
        <a:bodyPr/>
        <a:lstStyle/>
        <a:p>
          <a:r>
            <a:rPr lang="en-US" sz="1800" b="1" dirty="0"/>
            <a:t>University Partnership: </a:t>
          </a:r>
          <a:r>
            <a:rPr lang="en-US" sz="1800" b="0" dirty="0"/>
            <a:t>Dual Enrollment Courses</a:t>
          </a:r>
          <a:endParaRPr lang="en-US" sz="1800" dirty="0"/>
        </a:p>
      </dgm:t>
    </dgm:pt>
    <dgm:pt modelId="{D92E21C3-5556-4624-950C-85C86A3BCB94}" type="parTrans" cxnId="{E36CC848-6C25-44D2-A052-87C1BDC73EA9}">
      <dgm:prSet/>
      <dgm:spPr/>
      <dgm:t>
        <a:bodyPr/>
        <a:lstStyle/>
        <a:p>
          <a:endParaRPr lang="en-US"/>
        </a:p>
      </dgm:t>
    </dgm:pt>
    <dgm:pt modelId="{D2E612F0-6166-4AD3-A1CC-CD45AF4A0BE1}" type="sibTrans" cxnId="{E36CC848-6C25-44D2-A052-87C1BDC73EA9}">
      <dgm:prSet/>
      <dgm:spPr/>
      <dgm:t>
        <a:bodyPr/>
        <a:lstStyle/>
        <a:p>
          <a:endParaRPr lang="en-US"/>
        </a:p>
      </dgm:t>
    </dgm:pt>
    <dgm:pt modelId="{5ED6A389-8347-4BE3-BD19-6664EA3B09B5}">
      <dgm:prSet custT="1"/>
      <dgm:spPr/>
      <dgm:t>
        <a:bodyPr/>
        <a:lstStyle/>
        <a:p>
          <a:r>
            <a:rPr lang="en-US" sz="1800" b="1" dirty="0"/>
            <a:t>Certifications</a:t>
          </a:r>
          <a:r>
            <a:rPr lang="en-US" sz="1800" dirty="0"/>
            <a:t>: Adobe Premier Pro &amp; After Effects</a:t>
          </a:r>
        </a:p>
      </dgm:t>
    </dgm:pt>
    <dgm:pt modelId="{E462DED3-77A8-4137-9942-18F60D20FA3E}" type="parTrans" cxnId="{433C7365-5F1C-4B2B-B427-86808EDB4A2E}">
      <dgm:prSet/>
      <dgm:spPr/>
      <dgm:t>
        <a:bodyPr/>
        <a:lstStyle/>
        <a:p>
          <a:endParaRPr lang="en-US"/>
        </a:p>
      </dgm:t>
    </dgm:pt>
    <dgm:pt modelId="{273E1E73-73B5-46A0-B3AF-F39D80649611}" type="sibTrans" cxnId="{433C7365-5F1C-4B2B-B427-86808EDB4A2E}">
      <dgm:prSet/>
      <dgm:spPr/>
      <dgm:t>
        <a:bodyPr/>
        <a:lstStyle/>
        <a:p>
          <a:endParaRPr lang="en-US"/>
        </a:p>
      </dgm:t>
    </dgm:pt>
    <dgm:pt modelId="{C36844A4-A657-4073-A33F-C9F82F8209D4}" type="pres">
      <dgm:prSet presAssocID="{4B9D2CD7-6B18-4AEA-8043-BA8EF598CDB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84BC09-16C8-4CCC-8FC6-D44A12F759AA}" type="pres">
      <dgm:prSet presAssocID="{3EA78256-BA29-4A5D-A175-C7F005033927}" presName="composite" presStyleCnt="0"/>
      <dgm:spPr/>
    </dgm:pt>
    <dgm:pt modelId="{870B912D-EE5F-4503-AFF1-2B8FF67D4462}" type="pres">
      <dgm:prSet presAssocID="{3EA78256-BA29-4A5D-A175-C7F00503392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67D542-98E0-476A-9DE4-D2916EA86289}" type="pres">
      <dgm:prSet presAssocID="{3EA78256-BA29-4A5D-A175-C7F005033927}" presName="desTx" presStyleLbl="alignAccFollowNode1" presStyleIdx="0" presStyleCnt="3" custLinFactNeighborX="-7396" custLinFactNeighborY="1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83174D-B547-4295-9652-2D697AEE5B95}" type="pres">
      <dgm:prSet presAssocID="{1B6BB581-4885-4238-8BF6-86C1C46CC61D}" presName="space" presStyleCnt="0"/>
      <dgm:spPr/>
    </dgm:pt>
    <dgm:pt modelId="{E0E60960-DF5C-4863-820E-CE87070D1DB3}" type="pres">
      <dgm:prSet presAssocID="{DF471ECB-0618-401C-B0B9-E38D6962666D}" presName="composite" presStyleCnt="0"/>
      <dgm:spPr/>
    </dgm:pt>
    <dgm:pt modelId="{75E61CD8-C12A-4B22-83DB-BC47B67BCE88}" type="pres">
      <dgm:prSet presAssocID="{DF471ECB-0618-401C-B0B9-E38D6962666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5E71FF-328B-4987-9BAD-890D1B64A7D5}" type="pres">
      <dgm:prSet presAssocID="{DF471ECB-0618-401C-B0B9-E38D6962666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DC41B-31D6-4B78-8CC3-F2527135C1AE}" type="pres">
      <dgm:prSet presAssocID="{FB865044-AEC8-41EC-8FD1-45C39D03D234}" presName="space" presStyleCnt="0"/>
      <dgm:spPr/>
    </dgm:pt>
    <dgm:pt modelId="{4B918E5A-6C37-43F9-BF42-6AF452738275}" type="pres">
      <dgm:prSet presAssocID="{4023B6B6-0D1F-4AF4-8E8D-044433F51169}" presName="composite" presStyleCnt="0"/>
      <dgm:spPr/>
    </dgm:pt>
    <dgm:pt modelId="{3CFC0C12-B06C-476E-99E7-F8628166812A}" type="pres">
      <dgm:prSet presAssocID="{4023B6B6-0D1F-4AF4-8E8D-044433F5116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09096-F224-44D9-92EF-C63F6F085D0C}" type="pres">
      <dgm:prSet presAssocID="{4023B6B6-0D1F-4AF4-8E8D-044433F5116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57B88B-5D32-4AA6-96BE-D2DC51C6CDBD}" srcId="{4B9D2CD7-6B18-4AEA-8043-BA8EF598CDB9}" destId="{DF471ECB-0618-401C-B0B9-E38D6962666D}" srcOrd="1" destOrd="0" parTransId="{9DC84F29-205C-4CAB-9FB5-D792374BBEDB}" sibTransId="{FB865044-AEC8-41EC-8FD1-45C39D03D234}"/>
    <dgm:cxn modelId="{EEB428C5-1EB1-4CB7-9BA3-693D91E1A5E8}" srcId="{4B9D2CD7-6B18-4AEA-8043-BA8EF598CDB9}" destId="{3EA78256-BA29-4A5D-A175-C7F005033927}" srcOrd="0" destOrd="0" parTransId="{4B72E8A2-754E-43A2-B43E-BBD0E8566415}" sibTransId="{1B6BB581-4885-4238-8BF6-86C1C46CC61D}"/>
    <dgm:cxn modelId="{E36CC848-6C25-44D2-A052-87C1BDC73EA9}" srcId="{DF471ECB-0618-401C-B0B9-E38D6962666D}" destId="{E555A9DD-35F8-4ECE-A353-93445AFE13F1}" srcOrd="1" destOrd="0" parTransId="{D92E21C3-5556-4624-950C-85C86A3BCB94}" sibTransId="{D2E612F0-6166-4AD3-A1CC-CD45AF4A0BE1}"/>
    <dgm:cxn modelId="{FFB2822A-B49C-9C49-97AA-D26279DD2786}" type="presOf" srcId="{8582DB36-665D-4DA6-8BCD-ECCD922E8A64}" destId="{0667D542-98E0-476A-9DE4-D2916EA86289}" srcOrd="0" destOrd="0" presId="urn:microsoft.com/office/officeart/2005/8/layout/hList1"/>
    <dgm:cxn modelId="{FC8DFEF9-EB3D-4C5E-B865-8D85F78560A1}" srcId="{3EA78256-BA29-4A5D-A175-C7F005033927}" destId="{8582DB36-665D-4DA6-8BCD-ECCD922E8A64}" srcOrd="0" destOrd="0" parTransId="{41F7CA5C-24BC-41FA-BE36-4CC0B0795FF9}" sibTransId="{ADB1CEAE-0DEE-4324-ABEB-A6AA70A93198}"/>
    <dgm:cxn modelId="{9F0DA60E-4BC4-B045-BE6E-B2BC3F2CF074}" type="presOf" srcId="{4B9D2CD7-6B18-4AEA-8043-BA8EF598CDB9}" destId="{C36844A4-A657-4073-A33F-C9F82F8209D4}" srcOrd="0" destOrd="0" presId="urn:microsoft.com/office/officeart/2005/8/layout/hList1"/>
    <dgm:cxn modelId="{E84677BC-A16D-48A1-8292-7B52925309AA}" srcId="{3EA78256-BA29-4A5D-A175-C7F005033927}" destId="{D3EA6A98-723C-4E5A-85DB-1EEC95C63D15}" srcOrd="3" destOrd="0" parTransId="{5053E296-27A6-47B4-993B-B9E35DD00925}" sibTransId="{1DF3675B-F69D-4785-B040-9255DB27C478}"/>
    <dgm:cxn modelId="{AF31673B-3D2C-5E40-A2B0-14573686D1ED}" type="presOf" srcId="{3EA78256-BA29-4A5D-A175-C7F005033927}" destId="{870B912D-EE5F-4503-AFF1-2B8FF67D4462}" srcOrd="0" destOrd="0" presId="urn:microsoft.com/office/officeart/2005/8/layout/hList1"/>
    <dgm:cxn modelId="{96F686E4-B122-C34D-9514-DD955771BD9C}" type="presOf" srcId="{E555A9DD-35F8-4ECE-A353-93445AFE13F1}" destId="{325E71FF-328B-4987-9BAD-890D1B64A7D5}" srcOrd="0" destOrd="1" presId="urn:microsoft.com/office/officeart/2005/8/layout/hList1"/>
    <dgm:cxn modelId="{244FDAFC-2690-432B-AAA2-B2CFB3BAEA75}" srcId="{DF471ECB-0618-401C-B0B9-E38D6962666D}" destId="{EEC96AC0-A3FB-4DE0-8F8E-13FC40DECECE}" srcOrd="2" destOrd="0" parTransId="{65678579-AF31-493F-8C41-ED9111318235}" sibTransId="{F1E18F25-4034-44BD-979D-35F77FCD72A6}"/>
    <dgm:cxn modelId="{A06E046F-366F-40E0-8068-91CD13DE02D6}" srcId="{3EA78256-BA29-4A5D-A175-C7F005033927}" destId="{2B67885B-4619-43FB-971F-3F25E91D276E}" srcOrd="2" destOrd="0" parTransId="{09C35D5B-6330-4EFA-A899-D8C31C4EA753}" sibTransId="{6B98F3CF-F7D6-491A-ABD7-AFD85F987EA7}"/>
    <dgm:cxn modelId="{433C7365-5F1C-4B2B-B427-86808EDB4A2E}" srcId="{DF471ECB-0618-401C-B0B9-E38D6962666D}" destId="{5ED6A389-8347-4BE3-BD19-6664EA3B09B5}" srcOrd="3" destOrd="0" parTransId="{E462DED3-77A8-4137-9942-18F60D20FA3E}" sibTransId="{273E1E73-73B5-46A0-B3AF-F39D80649611}"/>
    <dgm:cxn modelId="{BB833048-22C0-904D-BE4F-76F150513B9A}" type="presOf" srcId="{DF471ECB-0618-401C-B0B9-E38D6962666D}" destId="{75E61CD8-C12A-4B22-83DB-BC47B67BCE88}" srcOrd="0" destOrd="0" presId="urn:microsoft.com/office/officeart/2005/8/layout/hList1"/>
    <dgm:cxn modelId="{7206424A-252A-B44B-B230-CF18CFF0E857}" type="presOf" srcId="{4023B6B6-0D1F-4AF4-8E8D-044433F51169}" destId="{3CFC0C12-B06C-476E-99E7-F8628166812A}" srcOrd="0" destOrd="0" presId="urn:microsoft.com/office/officeart/2005/8/layout/hList1"/>
    <dgm:cxn modelId="{1C505EA0-FBD7-C74A-85C0-DC9A9614091F}" type="presOf" srcId="{D3EA6A98-723C-4E5A-85DB-1EEC95C63D15}" destId="{0667D542-98E0-476A-9DE4-D2916EA86289}" srcOrd="0" destOrd="3" presId="urn:microsoft.com/office/officeart/2005/8/layout/hList1"/>
    <dgm:cxn modelId="{7E9DA3A0-9002-CD4F-8CA1-6E6DF8965527}" type="presOf" srcId="{2B67885B-4619-43FB-971F-3F25E91D276E}" destId="{0667D542-98E0-476A-9DE4-D2916EA86289}" srcOrd="0" destOrd="2" presId="urn:microsoft.com/office/officeart/2005/8/layout/hList1"/>
    <dgm:cxn modelId="{247A71B8-1933-4643-8B0B-A32A0C29B32A}" type="presOf" srcId="{8754DBEF-77EE-4144-953B-0CFCE4AEDC9B}" destId="{0667D542-98E0-476A-9DE4-D2916EA86289}" srcOrd="0" destOrd="1" presId="urn:microsoft.com/office/officeart/2005/8/layout/hList1"/>
    <dgm:cxn modelId="{78730196-7C55-7C4A-833D-89C89C109568}" type="presOf" srcId="{EEC96AC0-A3FB-4DE0-8F8E-13FC40DECECE}" destId="{325E71FF-328B-4987-9BAD-890D1B64A7D5}" srcOrd="0" destOrd="2" presId="urn:microsoft.com/office/officeart/2005/8/layout/hList1"/>
    <dgm:cxn modelId="{654329B2-7DF5-4A91-AB8C-4F96FA6D392F}" srcId="{4023B6B6-0D1F-4AF4-8E8D-044433F51169}" destId="{F384AA0A-2C9B-4206-BD0E-5C4D90C53744}" srcOrd="0" destOrd="0" parTransId="{392915EC-7F64-4149-977C-CDF88B3AA03B}" sibTransId="{092EC8E3-77B2-4A2B-A47C-5A5C0D0EA5D5}"/>
    <dgm:cxn modelId="{C263CCF8-7807-441F-BA52-327E3A7A3E96}" srcId="{3EA78256-BA29-4A5D-A175-C7F005033927}" destId="{8754DBEF-77EE-4144-953B-0CFCE4AEDC9B}" srcOrd="1" destOrd="0" parTransId="{4283AD3E-9B36-49B6-95FA-AFF5CFCC0D96}" sibTransId="{5D99B94C-50AC-4C61-BF65-2EEA57A2A8F6}"/>
    <dgm:cxn modelId="{B97A81EE-D9C4-1749-9491-E5B528F0D022}" type="presOf" srcId="{F384AA0A-2C9B-4206-BD0E-5C4D90C53744}" destId="{0D509096-F224-44D9-92EF-C63F6F085D0C}" srcOrd="0" destOrd="0" presId="urn:microsoft.com/office/officeart/2005/8/layout/hList1"/>
    <dgm:cxn modelId="{6FE88DD1-A43D-4EEA-9006-9D2C65583541}" srcId="{DF471ECB-0618-401C-B0B9-E38D6962666D}" destId="{0FA2FEDD-6D73-4DF2-AE6A-F37DB4E55A72}" srcOrd="0" destOrd="0" parTransId="{2CA0F1DF-E9AB-484F-8672-C98C4CCBA10E}" sibTransId="{D9CDD907-7F98-46C1-950D-6690E9756D5A}"/>
    <dgm:cxn modelId="{2799BE67-2BDB-494F-B272-17DBD1FDFA9F}" type="presOf" srcId="{5ED6A389-8347-4BE3-BD19-6664EA3B09B5}" destId="{325E71FF-328B-4987-9BAD-890D1B64A7D5}" srcOrd="0" destOrd="3" presId="urn:microsoft.com/office/officeart/2005/8/layout/hList1"/>
    <dgm:cxn modelId="{074CA23C-7A18-5D48-AD66-2537D6E7A156}" type="presOf" srcId="{0FA2FEDD-6D73-4DF2-AE6A-F37DB4E55A72}" destId="{325E71FF-328B-4987-9BAD-890D1B64A7D5}" srcOrd="0" destOrd="0" presId="urn:microsoft.com/office/officeart/2005/8/layout/hList1"/>
    <dgm:cxn modelId="{E31A9627-32DD-43CE-9A34-A717BFAF9E84}" srcId="{4B9D2CD7-6B18-4AEA-8043-BA8EF598CDB9}" destId="{4023B6B6-0D1F-4AF4-8E8D-044433F51169}" srcOrd="2" destOrd="0" parTransId="{940E840E-43D4-4C0C-80C6-DAE698A3BC3E}" sibTransId="{D381CA28-AE01-49BF-AA5B-1D11EF5EFC4F}"/>
    <dgm:cxn modelId="{E0104CE6-F611-5F46-B0BB-9C1DE398F0E9}" type="presParOf" srcId="{C36844A4-A657-4073-A33F-C9F82F8209D4}" destId="{8984BC09-16C8-4CCC-8FC6-D44A12F759AA}" srcOrd="0" destOrd="0" presId="urn:microsoft.com/office/officeart/2005/8/layout/hList1"/>
    <dgm:cxn modelId="{9B08C72E-8CF9-984C-9649-8F9646A0413F}" type="presParOf" srcId="{8984BC09-16C8-4CCC-8FC6-D44A12F759AA}" destId="{870B912D-EE5F-4503-AFF1-2B8FF67D4462}" srcOrd="0" destOrd="0" presId="urn:microsoft.com/office/officeart/2005/8/layout/hList1"/>
    <dgm:cxn modelId="{A39C9B00-1A89-A448-ACE0-FFCFEB97856D}" type="presParOf" srcId="{8984BC09-16C8-4CCC-8FC6-D44A12F759AA}" destId="{0667D542-98E0-476A-9DE4-D2916EA86289}" srcOrd="1" destOrd="0" presId="urn:microsoft.com/office/officeart/2005/8/layout/hList1"/>
    <dgm:cxn modelId="{F8E3F14E-CC00-E04D-92B4-DAD2FC39E071}" type="presParOf" srcId="{C36844A4-A657-4073-A33F-C9F82F8209D4}" destId="{EC83174D-B547-4295-9652-2D697AEE5B95}" srcOrd="1" destOrd="0" presId="urn:microsoft.com/office/officeart/2005/8/layout/hList1"/>
    <dgm:cxn modelId="{40FD0D62-4EEA-F74E-B598-67DC8D4FEE7E}" type="presParOf" srcId="{C36844A4-A657-4073-A33F-C9F82F8209D4}" destId="{E0E60960-DF5C-4863-820E-CE87070D1DB3}" srcOrd="2" destOrd="0" presId="urn:microsoft.com/office/officeart/2005/8/layout/hList1"/>
    <dgm:cxn modelId="{F1ACAEB2-F2AE-6342-BE57-6B8B7F1DC7E2}" type="presParOf" srcId="{E0E60960-DF5C-4863-820E-CE87070D1DB3}" destId="{75E61CD8-C12A-4B22-83DB-BC47B67BCE88}" srcOrd="0" destOrd="0" presId="urn:microsoft.com/office/officeart/2005/8/layout/hList1"/>
    <dgm:cxn modelId="{6A3F41DB-083E-A54B-A7B6-A8B5005DF3FF}" type="presParOf" srcId="{E0E60960-DF5C-4863-820E-CE87070D1DB3}" destId="{325E71FF-328B-4987-9BAD-890D1B64A7D5}" srcOrd="1" destOrd="0" presId="urn:microsoft.com/office/officeart/2005/8/layout/hList1"/>
    <dgm:cxn modelId="{150533FC-4C4D-5942-9A7C-835D1DA500E3}" type="presParOf" srcId="{C36844A4-A657-4073-A33F-C9F82F8209D4}" destId="{1E6DC41B-31D6-4B78-8CC3-F2527135C1AE}" srcOrd="3" destOrd="0" presId="urn:microsoft.com/office/officeart/2005/8/layout/hList1"/>
    <dgm:cxn modelId="{9FBA17BD-3A25-4640-9629-2CF707B98596}" type="presParOf" srcId="{C36844A4-A657-4073-A33F-C9F82F8209D4}" destId="{4B918E5A-6C37-43F9-BF42-6AF452738275}" srcOrd="4" destOrd="0" presId="urn:microsoft.com/office/officeart/2005/8/layout/hList1"/>
    <dgm:cxn modelId="{3B2E3265-5135-1A48-A2C5-52D83410CC09}" type="presParOf" srcId="{4B918E5A-6C37-43F9-BF42-6AF452738275}" destId="{3CFC0C12-B06C-476E-99E7-F8628166812A}" srcOrd="0" destOrd="0" presId="urn:microsoft.com/office/officeart/2005/8/layout/hList1"/>
    <dgm:cxn modelId="{68EA043F-1E03-0E43-82AA-1D5B46D2BE67}" type="presParOf" srcId="{4B918E5A-6C37-43F9-BF42-6AF452738275}" destId="{0D509096-F224-44D9-92EF-C63F6F085D0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51E054-162B-49ED-9AE1-DD4FF93C0FF2}">
      <dsp:nvSpPr>
        <dsp:cNvPr id="0" name=""/>
        <dsp:cNvSpPr/>
      </dsp:nvSpPr>
      <dsp:spPr>
        <a:xfrm>
          <a:off x="-5957084" y="-911811"/>
          <a:ext cx="7093454" cy="7093454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EA4826-6C6F-40E0-B036-E4507B5A9A54}">
      <dsp:nvSpPr>
        <dsp:cNvPr id="0" name=""/>
        <dsp:cNvSpPr/>
      </dsp:nvSpPr>
      <dsp:spPr>
        <a:xfrm>
          <a:off x="746719" y="428627"/>
          <a:ext cx="7900217" cy="12506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65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In-boundary and feeder school students will have a right to attend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Academy continues to grow and establishes dual enrollment partnerships</a:t>
          </a:r>
        </a:p>
      </dsp:txBody>
      <dsp:txXfrm>
        <a:off x="746719" y="428627"/>
        <a:ext cx="7900217" cy="1250678"/>
      </dsp:txXfrm>
    </dsp:sp>
    <dsp:sp modelId="{A2CF663A-7024-47DC-B47F-A2460E075436}">
      <dsp:nvSpPr>
        <dsp:cNvPr id="0" name=""/>
        <dsp:cNvSpPr/>
      </dsp:nvSpPr>
      <dsp:spPr>
        <a:xfrm>
          <a:off x="72723" y="395237"/>
          <a:ext cx="1317458" cy="13174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C7049-B722-4986-A075-18B9D95C9790}">
      <dsp:nvSpPr>
        <dsp:cNvPr id="0" name=""/>
        <dsp:cNvSpPr/>
      </dsp:nvSpPr>
      <dsp:spPr>
        <a:xfrm>
          <a:off x="1114569" y="1939229"/>
          <a:ext cx="7547633" cy="1391372"/>
        </a:xfrm>
        <a:prstGeom prst="rect">
          <a:avLst/>
        </a:prstGeom>
        <a:solidFill>
          <a:schemeClr val="accent3">
            <a:hueOff val="5625133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65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In-boundary and feeder school students will have a right to attend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Program becomes Career Academy, modeled on Health Science Academy</a:t>
          </a:r>
        </a:p>
      </dsp:txBody>
      <dsp:txXfrm>
        <a:off x="1114569" y="1939229"/>
        <a:ext cx="7547633" cy="1391372"/>
      </dsp:txXfrm>
    </dsp:sp>
    <dsp:sp modelId="{0D861D1C-E62D-4B31-A000-4E6A0E3196B7}">
      <dsp:nvSpPr>
        <dsp:cNvPr id="0" name=""/>
        <dsp:cNvSpPr/>
      </dsp:nvSpPr>
      <dsp:spPr>
        <a:xfrm>
          <a:off x="455840" y="1976187"/>
          <a:ext cx="1317458" cy="13174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3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6A27F-26FF-4E38-BAE6-CC4BF431767A}">
      <dsp:nvSpPr>
        <dsp:cNvPr id="0" name=""/>
        <dsp:cNvSpPr/>
      </dsp:nvSpPr>
      <dsp:spPr>
        <a:xfrm>
          <a:off x="731452" y="3517623"/>
          <a:ext cx="7930750" cy="1396484"/>
        </a:xfrm>
        <a:prstGeom prst="rect">
          <a:avLst/>
        </a:prstGeom>
        <a:solidFill>
          <a:schemeClr val="accent3">
            <a:hueOff val="11250266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65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Citywide application </a:t>
          </a:r>
          <a:r>
            <a:rPr lang="en-US" sz="1800" b="1" kern="1200" dirty="0" smtClean="0"/>
            <a:t>program </a:t>
          </a:r>
          <a:r>
            <a:rPr lang="en-US" sz="1800" b="1" kern="1200" dirty="0"/>
            <a:t>via My School DC lottery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Program will grow grade by grade, starting with 9</a:t>
          </a:r>
          <a:r>
            <a:rPr lang="en-US" sz="1800" b="1" kern="1200" baseline="30000" dirty="0"/>
            <a:t>th</a:t>
          </a:r>
          <a:r>
            <a:rPr lang="en-US" sz="1800" b="1" kern="1200" dirty="0"/>
            <a:t> in SY19-20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Students may take up to 60 college credits during 11</a:t>
          </a:r>
          <a:r>
            <a:rPr lang="en-US" sz="1800" b="1" kern="1200" baseline="30000" dirty="0"/>
            <a:t>th</a:t>
          </a:r>
          <a:r>
            <a:rPr lang="en-US" sz="1800" b="1" kern="1200" dirty="0"/>
            <a:t> &amp; 12</a:t>
          </a:r>
          <a:r>
            <a:rPr lang="en-US" sz="1800" b="1" kern="1200" baseline="30000" dirty="0"/>
            <a:t>th</a:t>
          </a:r>
          <a:r>
            <a:rPr lang="en-US" sz="1800" b="1" kern="1200" dirty="0"/>
            <a:t> grade</a:t>
          </a:r>
        </a:p>
      </dsp:txBody>
      <dsp:txXfrm>
        <a:off x="731452" y="3517623"/>
        <a:ext cx="7930750" cy="1396484"/>
      </dsp:txXfrm>
    </dsp:sp>
    <dsp:sp modelId="{AA998DE2-FB30-4B4A-A075-9BCB5D12C146}">
      <dsp:nvSpPr>
        <dsp:cNvPr id="0" name=""/>
        <dsp:cNvSpPr/>
      </dsp:nvSpPr>
      <dsp:spPr>
        <a:xfrm>
          <a:off x="72723" y="3557136"/>
          <a:ext cx="1317458" cy="13174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6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B912D-EE5F-4503-AFF1-2B8FF67D4462}">
      <dsp:nvSpPr>
        <dsp:cNvPr id="0" name=""/>
        <dsp:cNvSpPr/>
      </dsp:nvSpPr>
      <dsp:spPr>
        <a:xfrm>
          <a:off x="2619" y="28028"/>
          <a:ext cx="2553890" cy="604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Health Science</a:t>
          </a:r>
        </a:p>
      </dsp:txBody>
      <dsp:txXfrm>
        <a:off x="2619" y="28028"/>
        <a:ext cx="2553890" cy="604800"/>
      </dsp:txXfrm>
    </dsp:sp>
    <dsp:sp modelId="{0667D542-98E0-476A-9DE4-D2916EA86289}">
      <dsp:nvSpPr>
        <dsp:cNvPr id="0" name=""/>
        <dsp:cNvSpPr/>
      </dsp:nvSpPr>
      <dsp:spPr>
        <a:xfrm>
          <a:off x="0" y="637144"/>
          <a:ext cx="2553890" cy="415044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Courses: </a:t>
          </a:r>
          <a:r>
            <a:rPr lang="en-US" sz="1800" b="0" kern="1200" dirty="0"/>
            <a:t>Science electives + rigorous core courses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College Partnership: </a:t>
          </a:r>
          <a:r>
            <a:rPr lang="en-US" sz="1800" kern="1200" dirty="0"/>
            <a:t>Faculty/Teacher Partnerships, Dual Enrollment Courses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Career Partnership: </a:t>
          </a:r>
          <a:r>
            <a:rPr lang="en-US" sz="1800" b="0" kern="1200" dirty="0"/>
            <a:t>Industry Board </a:t>
          </a:r>
          <a:r>
            <a:rPr lang="en-US" sz="1800" b="1" kern="1200" dirty="0"/>
            <a:t> </a:t>
          </a:r>
          <a:r>
            <a:rPr lang="en-US" sz="1800" b="0" kern="1200" dirty="0"/>
            <a:t>supports guest speakers, site visits, paid internships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Certifications: </a:t>
          </a:r>
          <a:r>
            <a:rPr lang="en-US" sz="1800" kern="1200" dirty="0"/>
            <a:t>Certified Nursing Assistant; First Aid</a:t>
          </a:r>
          <a:endParaRPr lang="en-US" sz="1800" b="1" kern="1200" dirty="0"/>
        </a:p>
      </dsp:txBody>
      <dsp:txXfrm>
        <a:off x="0" y="637144"/>
        <a:ext cx="2553890" cy="4150440"/>
      </dsp:txXfrm>
    </dsp:sp>
    <dsp:sp modelId="{75E61CD8-C12A-4B22-83DB-BC47B67BCE88}">
      <dsp:nvSpPr>
        <dsp:cNvPr id="0" name=""/>
        <dsp:cNvSpPr/>
      </dsp:nvSpPr>
      <dsp:spPr>
        <a:xfrm>
          <a:off x="2914054" y="28028"/>
          <a:ext cx="2553890" cy="604800"/>
        </a:xfrm>
        <a:prstGeom prst="rect">
          <a:avLst/>
        </a:prstGeom>
        <a:solidFill>
          <a:schemeClr val="accent3">
            <a:hueOff val="5625133"/>
            <a:satOff val="-8440"/>
            <a:lumOff val="-1373"/>
            <a:alphaOff val="0"/>
          </a:schemeClr>
        </a:solidFill>
        <a:ln w="25400" cap="flat" cmpd="sng" algn="ctr">
          <a:solidFill>
            <a:schemeClr val="accent3">
              <a:hueOff val="5625133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Mass Media</a:t>
          </a:r>
        </a:p>
      </dsp:txBody>
      <dsp:txXfrm>
        <a:off x="2914054" y="28028"/>
        <a:ext cx="2553890" cy="604800"/>
      </dsp:txXfrm>
    </dsp:sp>
    <dsp:sp modelId="{325E71FF-328B-4987-9BAD-890D1B64A7D5}">
      <dsp:nvSpPr>
        <dsp:cNvPr id="0" name=""/>
        <dsp:cNvSpPr/>
      </dsp:nvSpPr>
      <dsp:spPr>
        <a:xfrm>
          <a:off x="2914054" y="632827"/>
          <a:ext cx="2553890" cy="4150440"/>
        </a:xfrm>
        <a:prstGeom prst="rect">
          <a:avLst/>
        </a:prstGeom>
        <a:solidFill>
          <a:schemeClr val="accent3">
            <a:tint val="40000"/>
            <a:alpha val="90000"/>
            <a:hueOff val="5358426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6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Courses: </a:t>
          </a:r>
          <a:r>
            <a:rPr lang="en-US" sz="1800" b="0" kern="1200" dirty="0"/>
            <a:t>Journalism and production electives+ rigorous core courses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University Partnership: </a:t>
          </a:r>
          <a:r>
            <a:rPr lang="en-US" sz="1800" b="0" kern="1200" dirty="0"/>
            <a:t>Dual Enrollment Courses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Career Partnership: </a:t>
          </a:r>
          <a:r>
            <a:rPr lang="en-US" sz="1800" b="0" kern="1200" dirty="0"/>
            <a:t>Industry Board </a:t>
          </a:r>
          <a:r>
            <a:rPr lang="en-US" sz="1800" b="1" kern="1200" dirty="0"/>
            <a:t> </a:t>
          </a:r>
          <a:r>
            <a:rPr lang="en-US" sz="1800" b="0" kern="1200" dirty="0"/>
            <a:t>supports guest speakers, site visits, paid internships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Certifications</a:t>
          </a:r>
          <a:r>
            <a:rPr lang="en-US" sz="1800" kern="1200" dirty="0"/>
            <a:t>: Adobe Premier Pro &amp; After Effects</a:t>
          </a:r>
        </a:p>
      </dsp:txBody>
      <dsp:txXfrm>
        <a:off x="2914054" y="632827"/>
        <a:ext cx="2553890" cy="4150440"/>
      </dsp:txXfrm>
    </dsp:sp>
    <dsp:sp modelId="{3CFC0C12-B06C-476E-99E7-F8628166812A}">
      <dsp:nvSpPr>
        <dsp:cNvPr id="0" name=""/>
        <dsp:cNvSpPr/>
      </dsp:nvSpPr>
      <dsp:spPr>
        <a:xfrm>
          <a:off x="5825490" y="28028"/>
          <a:ext cx="2553890" cy="604800"/>
        </a:xfrm>
        <a:prstGeom prst="rect">
          <a:avLst/>
        </a:prstGeom>
        <a:solidFill>
          <a:schemeClr val="accent3">
            <a:hueOff val="11250266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6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Early College</a:t>
          </a:r>
        </a:p>
      </dsp:txBody>
      <dsp:txXfrm>
        <a:off x="5825490" y="28028"/>
        <a:ext cx="2553890" cy="604800"/>
      </dsp:txXfrm>
    </dsp:sp>
    <dsp:sp modelId="{0D509096-F224-44D9-92EF-C63F6F085D0C}">
      <dsp:nvSpPr>
        <dsp:cNvPr id="0" name=""/>
        <dsp:cNvSpPr/>
      </dsp:nvSpPr>
      <dsp:spPr>
        <a:xfrm>
          <a:off x="5825490" y="632827"/>
          <a:ext cx="2553890" cy="4150440"/>
        </a:xfrm>
        <a:prstGeom prst="rect">
          <a:avLst/>
        </a:prstGeom>
        <a:solidFill>
          <a:schemeClr val="accent3">
            <a:tint val="40000"/>
            <a:alpha val="90000"/>
            <a:hueOff val="10716852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2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Courses: </a:t>
          </a:r>
          <a:r>
            <a:rPr lang="en-US" sz="1900" b="0" kern="1200" dirty="0"/>
            <a:t>Courses in grades 9 and 10 are high school level, with a priority on including </a:t>
          </a:r>
          <a:r>
            <a:rPr lang="en-US" sz="1900" b="1" kern="1200" dirty="0"/>
            <a:t>Advanced Placement </a:t>
          </a:r>
          <a:r>
            <a:rPr lang="en-US" sz="1900" b="0" kern="1200" dirty="0"/>
            <a:t>opportunities.</a:t>
          </a:r>
          <a:r>
            <a:rPr lang="en-US" sz="1900" b="0" kern="1200"/>
            <a:t> </a:t>
          </a:r>
          <a:r>
            <a:rPr lang="en-US" sz="1900" b="0" kern="1200" smtClean="0"/>
            <a:t>11</a:t>
          </a:r>
          <a:r>
            <a:rPr lang="en-US" sz="1900" b="0" kern="1200" baseline="30000" smtClean="0"/>
            <a:t>th</a:t>
          </a:r>
          <a:r>
            <a:rPr lang="en-US" sz="1900" b="0" kern="1200" smtClean="0"/>
            <a:t> and 12</a:t>
          </a:r>
          <a:r>
            <a:rPr lang="en-US" sz="1900" b="0" kern="1200" baseline="30000" smtClean="0"/>
            <a:t>th</a:t>
          </a:r>
          <a:r>
            <a:rPr lang="en-US" sz="1900" b="0" kern="1200" smtClean="0"/>
            <a:t> grade students can take </a:t>
          </a:r>
          <a:r>
            <a:rPr lang="en-US" sz="1900" b="1" kern="1200" smtClean="0"/>
            <a:t>college courses with University Partners</a:t>
          </a:r>
          <a:r>
            <a:rPr lang="en-US" sz="1900" b="0" kern="1200" smtClean="0"/>
            <a:t>, earning up to 60 credits by the end of the 12</a:t>
          </a:r>
          <a:r>
            <a:rPr lang="en-US" sz="1900" b="0" kern="1200" baseline="30000" smtClean="0"/>
            <a:t>th</a:t>
          </a:r>
          <a:r>
            <a:rPr lang="en-US" sz="1900" b="0" kern="1200" smtClean="0"/>
            <a:t> grade.</a:t>
          </a:r>
          <a:r>
            <a:rPr lang="en-US" sz="1900" b="1" kern="1200" smtClean="0"/>
            <a:t> </a:t>
          </a:r>
          <a:endParaRPr lang="en-US" sz="1900" kern="1200" dirty="0"/>
        </a:p>
      </dsp:txBody>
      <dsp:txXfrm>
        <a:off x="5825490" y="632827"/>
        <a:ext cx="2553890" cy="4150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119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1"/>
            <a:ext cx="2982119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6D94678C-6264-4557-961F-3F68BDF6AB89}" type="datetimeFigureOut">
              <a:rPr lang="en-US" smtClean="0"/>
              <a:t>1/31/18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82119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AEA98C5D-657E-424A-A33F-0B2892C96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832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119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1"/>
            <a:ext cx="2982119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D40374D8-2319-4FC4-A026-596B2731393C}" type="datetimeFigureOut">
              <a:rPr lang="en-US" smtClean="0"/>
              <a:t>1/31/18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82119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F18F8EA5-F986-420F-A366-EB195A21A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63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F8EA5-F986-420F-A366-EB195A21AA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66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CD02CE-F107-4ABB-B1A3-317E7D8A14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9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CD02CE-F107-4ABB-B1A3-317E7D8A14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29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CD02CE-F107-4ABB-B1A3-317E7D8A14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65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CD02CE-F107-4ABB-B1A3-317E7D8A14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2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F595C619-EBDE-4559-923C-B31F386CC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5DFDE2FD-5AD7-422D-A6A1-2889EC62D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DF5BAF-93D1-4D75-A773-3FDD9032F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defTabSz="462229">
              <a:defRPr/>
            </a:pPr>
            <a:fld id="{D90E2AB0-B759-492B-B861-D8FFAB6D692E}" type="slidenum">
              <a:rPr lang="en-US" sz="1300" kern="1200">
                <a:solidFill>
                  <a:prstClr val="black"/>
                </a:solidFill>
                <a:latin typeface="Calibri"/>
                <a:ea typeface="Geneva" pitchFamily="-110" charset="-128"/>
                <a:cs typeface="+mn-cs"/>
              </a:rPr>
              <a:pPr algn="r" defTabSz="462229">
                <a:defRPr/>
              </a:pPr>
              <a:t>7</a:t>
            </a:fld>
            <a:endParaRPr lang="en-US" sz="1300" kern="1200" dirty="0">
              <a:solidFill>
                <a:prstClr val="black"/>
              </a:solidFill>
              <a:latin typeface="Calibri"/>
              <a:ea typeface="Geneva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076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F595C619-EBDE-4559-923C-B31F386CC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5DFDE2FD-5AD7-422D-A6A1-2889EC62D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Combination of one NAF Health Sciences course plus 3 project Lead the Way Biomedical Science courses</a:t>
            </a:r>
          </a:p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DF5BAF-93D1-4D75-A773-3FDD9032F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defTabSz="462229">
              <a:defRPr/>
            </a:pPr>
            <a:fld id="{D90E2AB0-B759-492B-B861-D8FFAB6D692E}" type="slidenum">
              <a:rPr lang="en-US" sz="1300" kern="1200">
                <a:solidFill>
                  <a:prstClr val="black"/>
                </a:solidFill>
                <a:latin typeface="Calibri"/>
                <a:ea typeface="Geneva" pitchFamily="-110" charset="-128"/>
                <a:cs typeface="+mn-cs"/>
              </a:rPr>
              <a:pPr algn="r" defTabSz="462229">
                <a:defRPr/>
              </a:pPr>
              <a:t>8</a:t>
            </a:fld>
            <a:endParaRPr lang="en-US" sz="1300" kern="1200" dirty="0">
              <a:solidFill>
                <a:prstClr val="black"/>
              </a:solidFill>
              <a:latin typeface="Calibri"/>
              <a:ea typeface="Geneva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246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F8EA5-F986-420F-A366-EB195A21AA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55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F595C619-EBDE-4559-923C-B31F386CC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5DFDE2FD-5AD7-422D-A6A1-2889EC62D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DF5BAF-93D1-4D75-A773-3FDD9032F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defTabSz="462229">
              <a:defRPr/>
            </a:pPr>
            <a:fld id="{D90E2AB0-B759-492B-B861-D8FFAB6D692E}" type="slidenum">
              <a:rPr lang="en-US" sz="1300" kern="1200">
                <a:solidFill>
                  <a:prstClr val="black"/>
                </a:solidFill>
                <a:latin typeface="Calibri"/>
                <a:ea typeface="Geneva" pitchFamily="-110" charset="-128"/>
                <a:cs typeface="+mn-cs"/>
              </a:rPr>
              <a:pPr algn="r" defTabSz="462229">
                <a:defRPr/>
              </a:pPr>
              <a:t>10</a:t>
            </a:fld>
            <a:endParaRPr lang="en-US" sz="1300" kern="1200" dirty="0">
              <a:solidFill>
                <a:prstClr val="black"/>
              </a:solidFill>
              <a:latin typeface="Calibri"/>
              <a:ea typeface="Geneva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191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F595C619-EBDE-4559-923C-B31F386CC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5DFDE2FD-5AD7-422D-A6A1-2889EC62D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DF5BAF-93D1-4D75-A773-3FDD9032F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defTabSz="462229">
              <a:defRPr/>
            </a:pPr>
            <a:fld id="{D90E2AB0-B759-492B-B861-D8FFAB6D692E}" type="slidenum">
              <a:rPr lang="en-US" sz="1300" kern="1200">
                <a:solidFill>
                  <a:prstClr val="black"/>
                </a:solidFill>
                <a:latin typeface="Calibri"/>
                <a:ea typeface="Geneva" pitchFamily="-110" charset="-128"/>
                <a:cs typeface="+mn-cs"/>
              </a:rPr>
              <a:pPr algn="r" defTabSz="462229">
                <a:defRPr/>
              </a:pPr>
              <a:t>11</a:t>
            </a:fld>
            <a:endParaRPr lang="en-US" sz="1300" kern="1200" dirty="0">
              <a:solidFill>
                <a:prstClr val="black"/>
              </a:solidFill>
              <a:latin typeface="Calibri"/>
              <a:ea typeface="Geneva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360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F595C619-EBDE-4559-923C-B31F386CC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5DFDE2FD-5AD7-422D-A6A1-2889EC62D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DF5BAF-93D1-4D75-A773-3FDD9032F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defTabSz="462229">
              <a:defRPr/>
            </a:pPr>
            <a:fld id="{D90E2AB0-B759-492B-B861-D8FFAB6D692E}" type="slidenum">
              <a:rPr lang="en-US" sz="1300" kern="1200">
                <a:solidFill>
                  <a:prstClr val="black"/>
                </a:solidFill>
                <a:latin typeface="Calibri"/>
                <a:ea typeface="Geneva" pitchFamily="-110" charset="-128"/>
                <a:cs typeface="+mn-cs"/>
              </a:rPr>
              <a:pPr algn="r" defTabSz="462229">
                <a:defRPr/>
              </a:pPr>
              <a:t>12</a:t>
            </a:fld>
            <a:endParaRPr lang="en-US" sz="1300" kern="1200" dirty="0">
              <a:solidFill>
                <a:prstClr val="black"/>
              </a:solidFill>
              <a:latin typeface="Calibri"/>
              <a:ea typeface="Geneva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50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F595C619-EBDE-4559-923C-B31F386CC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5DFDE2FD-5AD7-422D-A6A1-2889EC62D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DF5BAF-93D1-4D75-A773-3FDD9032F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defTabSz="462229">
              <a:defRPr/>
            </a:pPr>
            <a:fld id="{D90E2AB0-B759-492B-B861-D8FFAB6D692E}" type="slidenum">
              <a:rPr lang="en-US" sz="1300" kern="1200">
                <a:solidFill>
                  <a:prstClr val="black"/>
                </a:solidFill>
                <a:latin typeface="Calibri"/>
                <a:ea typeface="Geneva" pitchFamily="-110" charset="-128"/>
                <a:cs typeface="+mn-cs"/>
              </a:rPr>
              <a:pPr algn="r" defTabSz="462229">
                <a:defRPr/>
              </a:pPr>
              <a:t>13</a:t>
            </a:fld>
            <a:endParaRPr lang="en-US" sz="1300" kern="1200" dirty="0">
              <a:solidFill>
                <a:prstClr val="black"/>
              </a:solidFill>
              <a:latin typeface="Calibri"/>
              <a:ea typeface="Geneva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714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F595C619-EBDE-4559-923C-B31F386CC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5DFDE2FD-5AD7-422D-A6A1-2889EC62D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DF5BAF-93D1-4D75-A773-3FDD9032F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defTabSz="462229">
              <a:defRPr/>
            </a:pPr>
            <a:fld id="{D90E2AB0-B759-492B-B861-D8FFAB6D692E}" type="slidenum">
              <a:rPr lang="en-US" sz="1300" kern="1200">
                <a:solidFill>
                  <a:prstClr val="black"/>
                </a:solidFill>
                <a:latin typeface="Calibri"/>
                <a:ea typeface="Geneva" pitchFamily="-110" charset="-128"/>
                <a:cs typeface="+mn-cs"/>
              </a:rPr>
              <a:pPr algn="r" defTabSz="462229">
                <a:defRPr/>
              </a:pPr>
              <a:t>14</a:t>
            </a:fld>
            <a:endParaRPr lang="en-US" sz="1300" kern="1200" dirty="0">
              <a:solidFill>
                <a:prstClr val="black"/>
              </a:solidFill>
              <a:latin typeface="Calibri"/>
              <a:ea typeface="Geneva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165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F8EA5-F986-420F-A366-EB195A21AA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97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F8EA5-F986-420F-A366-EB195A21AA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9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F8EA5-F986-420F-A366-EB195A21AA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61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7314"/>
            <a:ext cx="4450644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48667"/>
            <a:ext cx="3815644" cy="86077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401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99EC-0444-814F-B7B5-49E252465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5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99D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99EC-0444-814F-B7B5-49E252465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01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88444"/>
            <a:ext cx="4038600" cy="38824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88445"/>
            <a:ext cx="4038600" cy="38824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District of Columbia Public Schools  |  March 18,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99EC-0444-814F-B7B5-49E2524654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19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53686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D407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24667"/>
            <a:ext cx="4040188" cy="34854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50688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D407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24668"/>
            <a:ext cx="4041775" cy="34854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District of Columbia Public Schools  |  March 18, 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99EC-0444-814F-B7B5-49E25246548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082850"/>
            <a:ext cx="8229600" cy="7346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013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2850"/>
            <a:ext cx="8108244" cy="7346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District of Columbia Public Schools  |  March 18,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99EC-0444-814F-B7B5-49E252465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1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District of Columbia Public Schools  |  March 18,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99EC-0444-814F-B7B5-49E252465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3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4222"/>
            <a:ext cx="3008313" cy="13123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44222"/>
            <a:ext cx="5111750" cy="50819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56556"/>
            <a:ext cx="3008313" cy="3769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District of Columbia Public Schools  |  March 18,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99EC-0444-814F-B7B5-49E252465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67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17533"/>
            <a:ext cx="8051800" cy="566738"/>
          </a:xfrm>
        </p:spPr>
        <p:txBody>
          <a:bodyPr anchor="b"/>
          <a:lstStyle>
            <a:lvl1pPr algn="l">
              <a:defRPr sz="2000" b="1">
                <a:solidFill>
                  <a:srgbClr val="0099D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945443"/>
            <a:ext cx="8051800" cy="37821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4554" y="5384271"/>
            <a:ext cx="80544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District of Columbia Public Schools  |  March 18,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99EC-0444-814F-B7B5-49E252465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6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446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26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84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03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457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13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22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91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810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2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381000" y="381000"/>
            <a:ext cx="8382000" cy="276225"/>
          </a:xfrm>
          <a:prstGeom prst="rect">
            <a:avLst/>
          </a:prstGeom>
          <a:solidFill>
            <a:srgbClr val="00528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>
              <a:defRPr/>
            </a:pPr>
            <a:endParaRPr lang="en-US" sz="1200" b="1">
              <a:solidFill>
                <a:prstClr val="white"/>
              </a:solidFill>
              <a:latin typeface="Calibri" charset="0"/>
              <a:cs typeface="Geneva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81000" y="1524000"/>
            <a:ext cx="8382000" cy="1588"/>
          </a:xfrm>
          <a:prstGeom prst="line">
            <a:avLst/>
          </a:prstGeom>
          <a:ln w="6350" cap="flat" cmpd="sng" algn="ctr">
            <a:solidFill>
              <a:srgbClr val="A4AEB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381000" y="6477000"/>
            <a:ext cx="8382000" cy="1588"/>
          </a:xfrm>
          <a:prstGeom prst="line">
            <a:avLst/>
          </a:prstGeom>
          <a:ln w="6350" cap="flat" cmpd="sng" algn="ctr">
            <a:solidFill>
              <a:srgbClr val="A4AEB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57225"/>
            <a:ext cx="8382000" cy="866775"/>
          </a:xfrm>
        </p:spPr>
        <p:txBody>
          <a:bodyPr/>
          <a:lstStyle>
            <a:lvl1pPr>
              <a:defRPr sz="2800">
                <a:solidFill>
                  <a:srgbClr val="00528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4449763"/>
          </a:xfrm>
        </p:spPr>
        <p:txBody>
          <a:bodyPr/>
          <a:lstStyle>
            <a:lvl1pPr marL="228600" indent="-228600">
              <a:buClr>
                <a:srgbClr val="005283"/>
              </a:buClr>
              <a:buFont typeface="Wingdings" charset="2"/>
              <a:buChar char="§"/>
              <a:defRPr sz="2000"/>
            </a:lvl1pPr>
            <a:lvl2pPr marL="594360" indent="-228600">
              <a:buClr>
                <a:schemeClr val="tx2">
                  <a:lumMod val="60000"/>
                  <a:lumOff val="40000"/>
                </a:schemeClr>
              </a:buClr>
              <a:buFont typeface="Arial"/>
              <a:buChar char="•"/>
              <a:defRPr sz="1800"/>
            </a:lvl2pPr>
            <a:lvl3pPr>
              <a:buClr>
                <a:srgbClr val="005283"/>
              </a:buClr>
              <a:buFont typeface="Lucida Grande"/>
              <a:buChar char="-"/>
              <a:defRPr sz="1600"/>
            </a:lvl3pPr>
            <a:lvl4pPr>
              <a:buClr>
                <a:schemeClr val="tx2">
                  <a:lumMod val="60000"/>
                  <a:lumOff val="40000"/>
                </a:schemeClr>
              </a:buClr>
              <a:buFont typeface="Wingdings" charset="2"/>
              <a:buChar char="Ø"/>
              <a:defRPr sz="1400"/>
            </a:lvl4pPr>
            <a:lvl5pPr>
              <a:buClr>
                <a:srgbClr val="005283"/>
              </a:buClr>
              <a:buFont typeface="Wingdings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81000" y="381000"/>
            <a:ext cx="8382000" cy="276225"/>
          </a:xfrm>
          <a:solidFill>
            <a:srgbClr val="005283"/>
          </a:solidFill>
        </p:spPr>
        <p:txBody>
          <a:bodyPr/>
          <a:lstStyle>
            <a:lvl1pPr>
              <a:buFontTx/>
              <a:buNone/>
              <a:defRPr sz="1100" b="1">
                <a:solidFill>
                  <a:schemeClr val="bg1"/>
                </a:solidFill>
              </a:defRPr>
            </a:lvl1pPr>
            <a:lvl2pPr>
              <a:buFontTx/>
              <a:buNone/>
              <a:defRPr sz="1100" b="1">
                <a:solidFill>
                  <a:schemeClr val="bg1"/>
                </a:solidFill>
              </a:defRPr>
            </a:lvl2pPr>
            <a:lvl3pPr>
              <a:buFontTx/>
              <a:buNone/>
              <a:defRPr sz="1100" b="1">
                <a:solidFill>
                  <a:schemeClr val="bg1"/>
                </a:solidFill>
              </a:defRPr>
            </a:lvl3pPr>
            <a:lvl4pPr>
              <a:buFontTx/>
              <a:buNone/>
              <a:defRPr sz="1100" b="1">
                <a:solidFill>
                  <a:schemeClr val="bg1"/>
                </a:solidFill>
              </a:defRPr>
            </a:lvl4pPr>
            <a:lvl5pPr>
              <a:buFontTx/>
              <a:buNone/>
              <a:defRPr sz="11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381000" y="6477000"/>
            <a:ext cx="60198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005283"/>
                </a:solidFill>
                <a:latin typeface="Arial" charset="0"/>
                <a:ea typeface="Geneva" pitchFamily="-110" charset="-128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District of Columbia Public Schools  |  March 18, 2014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6477000"/>
            <a:ext cx="22098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005283"/>
                </a:solidFill>
                <a:latin typeface="Arial Bold" pitchFamily="-84" charset="0"/>
              </a:defRPr>
            </a:lvl1pPr>
          </a:lstStyle>
          <a:p>
            <a:pPr>
              <a:defRPr/>
            </a:pPr>
            <a:fld id="{D06F0551-C705-4FCB-A379-FECC2BF14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79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31" y="533400"/>
            <a:ext cx="8628468" cy="5334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8898" y="6141450"/>
            <a:ext cx="419100" cy="3309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0000"/>
                </a:solidFill>
                <a:latin typeface="Gill Sans MT" panose="020B0502020104020203" pitchFamily="34" charset="0"/>
              </a:defRPr>
            </a:lvl1pPr>
          </a:lstStyle>
          <a:p>
            <a:fld id="{F21F36AA-4430-4E2C-9EAD-BE5531BD90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611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28898" y="6141450"/>
            <a:ext cx="419100" cy="3309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0000"/>
                </a:solidFill>
                <a:latin typeface="Gill Sans MT" panose="020B0502020104020203" pitchFamily="34" charset="0"/>
              </a:defRPr>
            </a:lvl1pPr>
          </a:lstStyle>
          <a:p>
            <a:fld id="{F21F36AA-4430-4E2C-9EAD-BE5531BD90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147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531" y="533400"/>
            <a:ext cx="427626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533400"/>
            <a:ext cx="4199799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8898" y="6141450"/>
            <a:ext cx="419100" cy="3309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0000"/>
                </a:solidFill>
                <a:latin typeface="Gill Sans MT" panose="020B0502020104020203" pitchFamily="34" charset="0"/>
              </a:defRPr>
            </a:lvl1pPr>
          </a:lstStyle>
          <a:p>
            <a:fld id="{F21F36AA-4430-4E2C-9EAD-BE5531BD90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83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910" y="685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910" y="1473131"/>
            <a:ext cx="4040188" cy="41656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6224" y="6858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1550" y="1473130"/>
            <a:ext cx="4041775" cy="4165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28898" y="6141450"/>
            <a:ext cx="419100" cy="3309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0000"/>
                </a:solidFill>
                <a:latin typeface="Gill Sans MT" panose="020B0502020104020203" pitchFamily="34" charset="0"/>
              </a:defRPr>
            </a:lvl1pPr>
          </a:lstStyle>
          <a:p>
            <a:fld id="{F21F36AA-4430-4E2C-9EAD-BE5531BD90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48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28898" y="6141450"/>
            <a:ext cx="419100" cy="3309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0000"/>
                </a:solidFill>
                <a:latin typeface="Gill Sans MT" panose="020B0502020104020203" pitchFamily="34" charset="0"/>
              </a:defRPr>
            </a:lvl1pPr>
          </a:lstStyle>
          <a:p>
            <a:fld id="{F21F36AA-4430-4E2C-9EAD-BE5531BD90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219531" y="533400"/>
            <a:ext cx="8628467" cy="5257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030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251" y="76200"/>
            <a:ext cx="8610600" cy="381000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42" y="457200"/>
            <a:ext cx="8610600" cy="533400"/>
          </a:xfrm>
        </p:spPr>
        <p:txBody>
          <a:bodyPr/>
          <a:lstStyle>
            <a:lvl1pPr marL="0" indent="0" algn="l">
              <a:buNone/>
              <a:defRPr sz="4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8334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theme" Target="../theme/theme3.xml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theme" Target="../theme/theme4.xml"/><Relationship Id="rId3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2114" y="1082850"/>
            <a:ext cx="8164686" cy="7346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14" y="2060222"/>
            <a:ext cx="8164686" cy="371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C99EC-0444-814F-B7B5-49E2524654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90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>
              <a:lumMod val="6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99D2"/>
        </a:buClr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99D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99D2"/>
        </a:buClr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District of Columbia Public Schools  |  March 18,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40D527C9-0079-476A-8E90-0572EB127F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16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531" y="78234"/>
            <a:ext cx="8628468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530" y="533400"/>
            <a:ext cx="8628468" cy="531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8898" y="6141450"/>
            <a:ext cx="419100" cy="3309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0000"/>
                </a:solidFill>
                <a:latin typeface="Gill Sans MT" panose="020B0502020104020203" pitchFamily="34" charset="0"/>
              </a:defRPr>
            </a:lvl1pPr>
          </a:lstStyle>
          <a:p>
            <a:fld id="{F21F36AA-4430-4E2C-9EAD-BE5531BD90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30" y="5959475"/>
            <a:ext cx="2297445" cy="694944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219531" y="417430"/>
            <a:ext cx="8628468" cy="0"/>
          </a:xfrm>
          <a:prstGeom prst="line">
            <a:avLst/>
          </a:prstGeom>
          <a:ln w="28575">
            <a:solidFill>
              <a:srgbClr val="939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6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i="1" baseline="0">
          <a:solidFill>
            <a:srgbClr val="939598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 Sans MT" panose="020B0502020104020203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 Sans MT" panose="020B0502020104020203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 Sans MT" panose="020B0502020104020203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 Sans MT" panose="020B0502020104020203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2CA439"/>
              </a:gs>
              <a:gs pos="100000">
                <a:srgbClr val="006A4F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 algn="ctr"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 algn="ctr"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 algn="ctr"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 algn="ctr"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eaLnBrk="1" hangingPunct="1"/>
            <a:endParaRPr lang="en-US" altLang="en-US" sz="4200">
              <a:solidFill>
                <a:srgbClr val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531" y="76200"/>
            <a:ext cx="8619669" cy="3412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32" y="457200"/>
            <a:ext cx="8619668" cy="566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32" y="5934351"/>
            <a:ext cx="2305954" cy="697518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19531" y="417430"/>
            <a:ext cx="86284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53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i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000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melia.Hogan2@dc.gov" TargetMode="External"/><Relationship Id="rId4" Type="http://schemas.openxmlformats.org/officeDocument/2006/relationships/hyperlink" Target="mailto:Zakiya.Edens@dc.gov" TargetMode="External"/><Relationship Id="rId5" Type="http://schemas.openxmlformats.org/officeDocument/2006/relationships/hyperlink" Target="mailto:Raymond.Hutchison@dc.gov" TargetMode="External"/><Relationship Id="rId6" Type="http://schemas.openxmlformats.org/officeDocument/2006/relationships/hyperlink" Target="mailto:Andrew.Katz-Moses@dc.gov" TargetMode="External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xmlns="" id="{23E0841F-CB59-4F89-B6B1-B9A1E6CCC10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497138"/>
            <a:ext cx="4876800" cy="1470025"/>
          </a:xfrm>
        </p:spPr>
        <p:txBody>
          <a:bodyPr/>
          <a:lstStyle/>
          <a:p>
            <a:r>
              <a:rPr lang="en-US" sz="3200" dirty="0"/>
              <a:t>Coolidge High School Update</a:t>
            </a:r>
            <a:endParaRPr lang="en-US" alt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6800FCB-A4E0-4D56-8F3E-68AE24DC2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267200" cy="1014413"/>
          </a:xfrm>
        </p:spPr>
        <p:txBody>
          <a:bodyPr rtlCol="0">
            <a:norm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Coolidge HS CWG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January 31, 2018</a:t>
            </a:r>
          </a:p>
        </p:txBody>
      </p:sp>
    </p:spTree>
    <p:extLst>
      <p:ext uri="{BB962C8B-B14F-4D97-AF65-F5344CB8AC3E}">
        <p14:creationId xmlns:p14="http://schemas.microsoft.com/office/powerpoint/2010/main" val="38404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  <a:ea typeface="Geneva" pitchFamily="-110" charset="-128"/>
              </a:rPr>
              <a:t>Tonight’s Goals &amp; Objectives</a:t>
            </a:r>
            <a:endParaRPr lang="en-US" b="1" dirty="0">
              <a:solidFill>
                <a:schemeClr val="tx2"/>
              </a:solidFill>
              <a:cs typeface="Geneva" pitchFamily="-110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3EEC57-A132-4885-8D57-419DDD773B3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953000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600" dirty="0"/>
          </a:p>
          <a:p>
            <a:pPr marL="0" indent="0">
              <a:buNone/>
            </a:pPr>
            <a:endParaRPr lang="en-US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513471" y="1524000"/>
            <a:ext cx="81170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600" dirty="0"/>
              <a:t>We are here to update the CWG about the kind of programming that will be made available at Coolidge High School starting in SY19-20</a:t>
            </a:r>
            <a:br>
              <a:rPr lang="en-US" sz="1600" dirty="0"/>
            </a:br>
            <a:endParaRPr lang="en-US" sz="16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600" dirty="0"/>
              <a:t>Get your feedback on planning and implementation </a:t>
            </a:r>
            <a:r>
              <a:rPr lang="en-US" sz="1600" dirty="0" smtClean="0"/>
              <a:t>considerations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71669" y="389749"/>
            <a:ext cx="1346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100" b="1">
                <a:solidFill>
                  <a:schemeClr val="bg1"/>
                </a:solidFill>
                <a:ea typeface="Geneva" pitchFamily="-110" charset="-128"/>
              </a:rPr>
              <a:t>Coolidge </a:t>
            </a:r>
            <a:r>
              <a:rPr lang="en-US" altLang="en-US" sz="1100" b="1">
                <a:solidFill>
                  <a:schemeClr val="bg1"/>
                </a:solidFill>
                <a:ea typeface="Geneva" pitchFamily="-110" charset="-128"/>
              </a:rPr>
              <a:t>HS </a:t>
            </a:r>
            <a:r>
              <a:rPr lang="en-US" altLang="en-US" sz="1100" b="1" smtClean="0">
                <a:solidFill>
                  <a:schemeClr val="bg1"/>
                </a:solidFill>
                <a:ea typeface="Geneva" pitchFamily="-110" charset="-128"/>
              </a:rPr>
              <a:t>Update</a:t>
            </a:r>
            <a:endParaRPr lang="en-US" altLang="en-US" sz="1100" b="1">
              <a:solidFill>
                <a:schemeClr val="bg1"/>
              </a:solidFill>
              <a:ea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4150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cs typeface="Geneva" pitchFamily="-110" charset="-128"/>
              </a:rPr>
              <a:t>The </a:t>
            </a:r>
            <a:r>
              <a:rPr lang="en-US" b="1" dirty="0">
                <a:solidFill>
                  <a:schemeClr val="tx2"/>
                </a:solidFill>
                <a:cs typeface="Geneva" pitchFamily="-110" charset="-128"/>
              </a:rPr>
              <a:t>Academies at Coolidge</a:t>
            </a:r>
          </a:p>
        </p:txBody>
      </p:sp>
      <p:sp>
        <p:nvSpPr>
          <p:cNvPr id="19458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en-US" dirty="0" smtClean="0">
                <a:ea typeface="Geneva" pitchFamily="-110" charset="-128"/>
              </a:rPr>
              <a:t>Coolidge HS Update</a:t>
            </a:r>
            <a:endParaRPr lang="en-US" altLang="en-US" dirty="0">
              <a:ea typeface="Geneva" pitchFamily="-110" charset="-128"/>
            </a:endParaRPr>
          </a:p>
        </p:txBody>
      </p:sp>
      <p:sp>
        <p:nvSpPr>
          <p:cNvPr id="10" name="Rounded Rectangle 4"/>
          <p:cNvSpPr/>
          <p:nvPr/>
        </p:nvSpPr>
        <p:spPr bwMode="auto">
          <a:xfrm>
            <a:off x="1333500" y="2473326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en-US" sz="3500" dirty="0">
              <a:solidFill>
                <a:prstClr val="whit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3EEC57-A132-4885-8D57-419DDD773B3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968" y="1524000"/>
            <a:ext cx="8394032" cy="4953000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28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98415456"/>
              </p:ext>
            </p:extLst>
          </p:nvPr>
        </p:nvGraphicFramePr>
        <p:xfrm>
          <a:off x="152400" y="1371600"/>
          <a:ext cx="8734927" cy="5269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9339" y="2002623"/>
            <a:ext cx="1443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Health Science Academy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9258" y="3527810"/>
            <a:ext cx="1443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Mass </a:t>
            </a:r>
          </a:p>
          <a:p>
            <a:pPr algn="ctr"/>
            <a:r>
              <a:rPr lang="en-US" b="1" dirty="0"/>
              <a:t>Media Academy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2400" y="5138127"/>
            <a:ext cx="1443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Early </a:t>
            </a:r>
          </a:p>
          <a:p>
            <a:pPr algn="ctr"/>
            <a:r>
              <a:rPr lang="en-US" b="1" dirty="0"/>
              <a:t>College</a:t>
            </a:r>
          </a:p>
          <a:p>
            <a:pPr algn="ctr"/>
            <a:r>
              <a:rPr lang="en-US" b="1" dirty="0"/>
              <a:t>Academy</a:t>
            </a:r>
          </a:p>
        </p:txBody>
      </p:sp>
    </p:spTree>
    <p:extLst>
      <p:ext uri="{BB962C8B-B14F-4D97-AF65-F5344CB8AC3E}">
        <p14:creationId xmlns:p14="http://schemas.microsoft.com/office/powerpoint/2010/main" val="379702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cs typeface="Geneva" pitchFamily="-110" charset="-128"/>
              </a:rPr>
              <a:t>The Academies at Coolidge</a:t>
            </a:r>
          </a:p>
        </p:txBody>
      </p:sp>
      <p:sp>
        <p:nvSpPr>
          <p:cNvPr id="19458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en-US" dirty="0" smtClean="0">
                <a:ea typeface="Geneva" pitchFamily="-110" charset="-128"/>
              </a:rPr>
              <a:t>Coolidge HS Update</a:t>
            </a:r>
            <a:endParaRPr lang="en-US" altLang="en-US" dirty="0">
              <a:ea typeface="Geneva" pitchFamily="-110" charset="-128"/>
            </a:endParaRPr>
          </a:p>
        </p:txBody>
      </p:sp>
      <p:sp>
        <p:nvSpPr>
          <p:cNvPr id="10" name="Rounded Rectangle 4"/>
          <p:cNvSpPr/>
          <p:nvPr/>
        </p:nvSpPr>
        <p:spPr bwMode="auto">
          <a:xfrm>
            <a:off x="1333500" y="2473326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en-US" sz="3500" dirty="0">
              <a:solidFill>
                <a:prstClr val="whit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3EEC57-A132-4885-8D57-419DDD773B3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953000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600" dirty="0"/>
          </a:p>
          <a:p>
            <a:pPr marL="0" indent="0">
              <a:buNone/>
            </a:pPr>
            <a:endParaRPr lang="en-US" sz="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62418982"/>
              </p:ext>
            </p:extLst>
          </p:nvPr>
        </p:nvGraphicFramePr>
        <p:xfrm>
          <a:off x="381000" y="1589505"/>
          <a:ext cx="8382000" cy="481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1138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cs typeface="Geneva" pitchFamily="-110" charset="-128"/>
              </a:rPr>
              <a:t>Coolidge High School</a:t>
            </a:r>
            <a:endParaRPr lang="en-US" b="1" dirty="0">
              <a:solidFill>
                <a:schemeClr val="tx2"/>
              </a:solidFill>
              <a:cs typeface="Geneva" pitchFamily="-110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3EEC57-A132-4885-8D57-419DDD773B3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953000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600" dirty="0"/>
          </a:p>
          <a:p>
            <a:pPr marL="0" indent="0">
              <a:buNone/>
            </a:pPr>
            <a:endParaRPr lang="en-US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606551"/>
            <a:ext cx="83820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No matter the program of study, there are goals and opportunities that should apply to </a:t>
            </a:r>
            <a:r>
              <a:rPr lang="en-US"/>
              <a:t>all Coolidge students.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3471" y="2322016"/>
            <a:ext cx="81170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1600" b="1" dirty="0"/>
              <a:t>Leadership: 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1600" dirty="0"/>
              <a:t>There will be one Principal to lead Coolidge HS and build a cohesive, inclusive, and aligned school community 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1600" dirty="0"/>
              <a:t>Each program will have a Director to support students and staff 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1600" b="1" dirty="0"/>
              <a:t>Rigor: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1600" dirty="0"/>
              <a:t>All students will be able to take rigorous courses like AP at Coolidge  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1600" dirty="0"/>
              <a:t>All students will have access to Dual Enrollment opportunities 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1600" b="1" dirty="0"/>
              <a:t>Inclusion: </a:t>
            </a:r>
            <a:endParaRPr lang="en-US" sz="1600" dirty="0"/>
          </a:p>
          <a:p>
            <a:pPr marL="742950" lvl="1" indent="-285750">
              <a:buFont typeface="Wingdings" charset="2"/>
              <a:buChar char="§"/>
            </a:pPr>
            <a:r>
              <a:rPr lang="en-US" sz="1600" dirty="0"/>
              <a:t>All students, including students with IEPs and English Learners will receive needed supports regardless of their program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1600" dirty="0"/>
              <a:t>We will meet students where they are to ensure they are supported in finding the right fit program at Coolidge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1600" b="1" dirty="0"/>
              <a:t>Cohesion: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1600" dirty="0"/>
              <a:t>All students will be able to take arts, music, P.E., and electives and be able to participate in sports and extracurriculars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1600" dirty="0"/>
              <a:t>Students will take at least some courses across Academy groups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669" y="389749"/>
            <a:ext cx="1346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100" b="1">
                <a:solidFill>
                  <a:schemeClr val="bg1"/>
                </a:solidFill>
                <a:ea typeface="Geneva" pitchFamily="-110" charset="-128"/>
              </a:rPr>
              <a:t>Coolidge </a:t>
            </a:r>
            <a:r>
              <a:rPr lang="en-US" altLang="en-US" sz="1100" b="1">
                <a:solidFill>
                  <a:schemeClr val="bg1"/>
                </a:solidFill>
                <a:ea typeface="Geneva" pitchFamily="-110" charset="-128"/>
              </a:rPr>
              <a:t>HS </a:t>
            </a:r>
            <a:r>
              <a:rPr lang="en-US" altLang="en-US" sz="1100" b="1" smtClean="0">
                <a:solidFill>
                  <a:schemeClr val="bg1"/>
                </a:solidFill>
                <a:ea typeface="Geneva" pitchFamily="-110" charset="-128"/>
              </a:rPr>
              <a:t>Update</a:t>
            </a:r>
            <a:endParaRPr lang="en-US" altLang="en-US" sz="1100" b="1">
              <a:solidFill>
                <a:schemeClr val="bg1"/>
              </a:solidFill>
              <a:ea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18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9F24DB-8A83-4992-A609-EF1821AB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SY19-20: Early College Academy Opens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5AE6F5A-8083-4E71-BDE6-6A6D8E058F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Coolidge HS Update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953BE0C-2B35-486B-AA54-613E090758E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06F0551-C705-4FCB-A379-FECC2BF1494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892064E6-DDB0-4B16-B066-876FA454E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251455"/>
              </p:ext>
            </p:extLst>
          </p:nvPr>
        </p:nvGraphicFramePr>
        <p:xfrm>
          <a:off x="457200" y="1800225"/>
          <a:ext cx="8229600" cy="36997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6833">
                  <a:extLst>
                    <a:ext uri="{9D8B030D-6E8A-4147-A177-3AD203B41FA5}">
                      <a16:colId xmlns:a16="http://schemas.microsoft.com/office/drawing/2014/main" xmlns="" val="22688488"/>
                    </a:ext>
                  </a:extLst>
                </a:gridCol>
                <a:gridCol w="1176833">
                  <a:extLst>
                    <a:ext uri="{9D8B030D-6E8A-4147-A177-3AD203B41FA5}">
                      <a16:colId xmlns:a16="http://schemas.microsoft.com/office/drawing/2014/main" xmlns="" val="2160373496"/>
                    </a:ext>
                  </a:extLst>
                </a:gridCol>
                <a:gridCol w="1176833">
                  <a:extLst>
                    <a:ext uri="{9D8B030D-6E8A-4147-A177-3AD203B41FA5}">
                      <a16:colId xmlns:a16="http://schemas.microsoft.com/office/drawing/2014/main" xmlns="" val="3392582711"/>
                    </a:ext>
                  </a:extLst>
                </a:gridCol>
                <a:gridCol w="1176833">
                  <a:extLst>
                    <a:ext uri="{9D8B030D-6E8A-4147-A177-3AD203B41FA5}">
                      <a16:colId xmlns:a16="http://schemas.microsoft.com/office/drawing/2014/main" xmlns="" val="215327282"/>
                    </a:ext>
                  </a:extLst>
                </a:gridCol>
                <a:gridCol w="1175186">
                  <a:extLst>
                    <a:ext uri="{9D8B030D-6E8A-4147-A177-3AD203B41FA5}">
                      <a16:colId xmlns:a16="http://schemas.microsoft.com/office/drawing/2014/main" xmlns="" val="2817665699"/>
                    </a:ext>
                  </a:extLst>
                </a:gridCol>
                <a:gridCol w="1173541">
                  <a:extLst>
                    <a:ext uri="{9D8B030D-6E8A-4147-A177-3AD203B41FA5}">
                      <a16:colId xmlns:a16="http://schemas.microsoft.com/office/drawing/2014/main" xmlns="" val="354145891"/>
                    </a:ext>
                  </a:extLst>
                </a:gridCol>
                <a:gridCol w="1173541">
                  <a:extLst>
                    <a:ext uri="{9D8B030D-6E8A-4147-A177-3AD203B41FA5}">
                      <a16:colId xmlns:a16="http://schemas.microsoft.com/office/drawing/2014/main" xmlns="" val="920310633"/>
                    </a:ext>
                  </a:extLst>
                </a:gridCol>
              </a:tblGrid>
              <a:tr h="4028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This School Year 2017 - 2018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Next School Year  18-19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SY19-20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SY20-21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SY21-22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SY22-23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extLst>
                  <a:ext uri="{0D108BD9-81ED-4DB2-BD59-A6C34878D82A}">
                    <a16:rowId xmlns:a16="http://schemas.microsoft.com/office/drawing/2014/main" xmlns="" val="4284097326"/>
                  </a:ext>
                </a:extLst>
              </a:tr>
              <a:tr h="900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Grades served at Brightwood, LaSalle-Backus, Takoma, and Whittier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No Change. 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Schools serve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PK3-8th grades.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No Change. 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Schools serve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PK3-8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graders.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Schools serve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PK3-5; 7-8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,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6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Grade moves to Coolidge MS.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Schools serve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PK3-5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&amp; 8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grade. 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6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-7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 moves to Coolidge MS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Schools serve PK3-5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 and become elementary schools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All ES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extLst>
                  <a:ext uri="{0D108BD9-81ED-4DB2-BD59-A6C34878D82A}">
                    <a16:rowId xmlns:a16="http://schemas.microsoft.com/office/drawing/2014/main" xmlns="" val="151966500"/>
                  </a:ext>
                </a:extLst>
              </a:tr>
              <a:tr h="7749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Grades served at Coolidge MS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School is under construction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School is under construction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-7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-8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(Full middle school)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Full MS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extLst>
                  <a:ext uri="{0D108BD9-81ED-4DB2-BD59-A6C34878D82A}">
                    <a16:rowId xmlns:a16="http://schemas.microsoft.com/office/drawing/2014/main" xmlns="" val="818080750"/>
                  </a:ext>
                </a:extLst>
              </a:tr>
              <a:tr h="720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Grades served at Coolidge HS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(By-Right Comprehensive)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– 12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 (Coolidge receives 8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 from ECs)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– 12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 (Coolidge receives 8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from ECs)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– 12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graders (Coolidge receives 8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graders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 from ECs)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– 12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 (last year Coolidge receives 8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 from ECs)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– 12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 (Coolidge begins receiving 8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 from Coolidge MS)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– 12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r>
                        <a:rPr lang="en-US" sz="1000">
                          <a:effectLst/>
                        </a:rPr>
                        <a:t> graders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extLst>
                  <a:ext uri="{0D108BD9-81ED-4DB2-BD59-A6C34878D82A}">
                    <a16:rowId xmlns:a16="http://schemas.microsoft.com/office/drawing/2014/main" xmlns="" val="2633438758"/>
                  </a:ext>
                </a:extLst>
              </a:tr>
              <a:tr h="900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Grades served at Coolidge HS Early College Academy (</a:t>
                      </a:r>
                      <a:r>
                        <a:rPr lang="en-US" sz="1000" dirty="0" smtClean="0">
                          <a:effectLst/>
                        </a:rPr>
                        <a:t>citywide</a:t>
                      </a:r>
                      <a:r>
                        <a:rPr lang="en-US" sz="1000" dirty="0">
                          <a:effectLst/>
                        </a:rPr>
                        <a:t>, selective)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None – program is not yet open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>
                          <a:effectLst/>
                        </a:rPr>
                        <a:t>None – program is not yet open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9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graders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9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and 10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graders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9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– 11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graders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943350" algn="l"/>
                        </a:tabLst>
                      </a:pPr>
                      <a:r>
                        <a:rPr lang="en-US" sz="1000" dirty="0">
                          <a:effectLst/>
                        </a:rPr>
                        <a:t>9-12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r>
                        <a:rPr lang="en-US" sz="1000" dirty="0">
                          <a:effectLst/>
                        </a:rPr>
                        <a:t> graders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(full program)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70" marR="5977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798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56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xmlns="" id="{231DF283-6B5B-472A-AAD8-F18589F3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  <a:ea typeface="Geneva" pitchFamily="-110" charset="-128"/>
              </a:rPr>
              <a:t>DCPS Career Academies</a:t>
            </a:r>
          </a:p>
        </p:txBody>
      </p:sp>
      <p:sp>
        <p:nvSpPr>
          <p:cNvPr id="16387" name="Text Placeholder 6">
            <a:extLst>
              <a:ext uri="{FF2B5EF4-FFF2-40B4-BE49-F238E27FC236}">
                <a16:creationId xmlns:a16="http://schemas.microsoft.com/office/drawing/2014/main" xmlns="" id="{24C320A4-FD88-41C4-8DC0-0DFDA787F704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Geneva" pitchFamily="-110" charset="-128"/>
              </a:rPr>
              <a:t>Coolidge HS Update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xmlns="" id="{ADA7E6D7-9230-436A-99A9-BCE5292DA421}"/>
              </a:ext>
            </a:extLst>
          </p:cNvPr>
          <p:cNvSpPr/>
          <p:nvPr/>
        </p:nvSpPr>
        <p:spPr bwMode="auto">
          <a:xfrm>
            <a:off x="1333500" y="2473325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marL="0" marR="0" lvl="0" indent="0" algn="l" defTabSz="15557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A4C0734-6670-401A-BA63-9911A07C56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B73EE-81E2-4136-BF37-DDC6FDDC7C2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3"/>
                </a:solidFill>
                <a:effectLst/>
                <a:uLnTx/>
                <a:uFillTx/>
                <a:latin typeface="Arial Bold" pitchFamily="-8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5283"/>
              </a:solidFill>
              <a:effectLst/>
              <a:uLnTx/>
              <a:uFillTx/>
              <a:latin typeface="Arial Bold" pitchFamily="-8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7EF1EA-4C65-4644-B332-3C428D873E4C}"/>
              </a:ext>
            </a:extLst>
          </p:cNvPr>
          <p:cNvSpPr txBox="1"/>
          <p:nvPr/>
        </p:nvSpPr>
        <p:spPr>
          <a:xfrm>
            <a:off x="518746" y="1705707"/>
            <a:ext cx="43759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/>
              <a:t>What is a DCPS Career Academy?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/>
              <a:t>Career Academy Components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Curriculum &amp; Instruction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Work Based Learning &amp; College Exposure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Industry Advisory Board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Leadership Structure &amp; Adult Support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1026" name="Picture 2" descr="https://pbs.twimg.com/media/DNFxq5xUQAAxGXH.jpg:large">
            <a:extLst>
              <a:ext uri="{FF2B5EF4-FFF2-40B4-BE49-F238E27FC236}">
                <a16:creationId xmlns:a16="http://schemas.microsoft.com/office/drawing/2014/main" xmlns="" id="{7BA8A50D-C15A-4A7E-BCDB-8B10F7BF5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388" y="1800225"/>
            <a:ext cx="4181141" cy="313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84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xmlns="" id="{231DF283-6B5B-472A-AAD8-F18589F3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  <a:ea typeface="Geneva" pitchFamily="-110" charset="-128"/>
              </a:rPr>
              <a:t>DCPS Career Academies</a:t>
            </a:r>
          </a:p>
        </p:txBody>
      </p:sp>
      <p:sp>
        <p:nvSpPr>
          <p:cNvPr id="16387" name="Text Placeholder 6">
            <a:extLst>
              <a:ext uri="{FF2B5EF4-FFF2-40B4-BE49-F238E27FC236}">
                <a16:creationId xmlns:a16="http://schemas.microsoft.com/office/drawing/2014/main" xmlns="" id="{24C320A4-FD88-41C4-8DC0-0DFDA787F704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Geneva" pitchFamily="-110" charset="-128"/>
              </a:rPr>
              <a:t>Coolidge HS Update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xmlns="" id="{ADA7E6D7-9230-436A-99A9-BCE5292DA421}"/>
              </a:ext>
            </a:extLst>
          </p:cNvPr>
          <p:cNvSpPr/>
          <p:nvPr/>
        </p:nvSpPr>
        <p:spPr bwMode="auto">
          <a:xfrm>
            <a:off x="1333500" y="2473325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marL="0" marR="0" lvl="0" indent="0" algn="l" defTabSz="15557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A4C0734-6670-401A-BA63-9911A07C56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B73EE-81E2-4136-BF37-DDC6FDDC7C2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3"/>
                </a:solidFill>
                <a:effectLst/>
                <a:uLnTx/>
                <a:uFillTx/>
                <a:latin typeface="Arial Bold" pitchFamily="-8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5283"/>
              </a:solidFill>
              <a:effectLst/>
              <a:uLnTx/>
              <a:uFillTx/>
              <a:latin typeface="Arial Bold" pitchFamily="-8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570406-88C5-44DA-8AA3-05E5AFFF9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773" y="4453643"/>
            <a:ext cx="2555689" cy="185508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18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1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16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7EF1EA-4C65-4644-B332-3C428D873E4C}"/>
              </a:ext>
            </a:extLst>
          </p:cNvPr>
          <p:cNvSpPr txBox="1"/>
          <p:nvPr/>
        </p:nvSpPr>
        <p:spPr>
          <a:xfrm>
            <a:off x="518746" y="1705707"/>
            <a:ext cx="81770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/>
              <a:t>Curriculum &amp; Instruction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15962AF-891A-4189-9D90-3E230FD1AD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62" t="24046" r="52745" b="26510"/>
          <a:stretch/>
        </p:blipFill>
        <p:spPr>
          <a:xfrm>
            <a:off x="818916" y="2160494"/>
            <a:ext cx="6839184" cy="4063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C81CECC-7BAF-4568-AED2-F7BCB611C1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89"/>
          <a:stretch/>
        </p:blipFill>
        <p:spPr>
          <a:xfrm rot="5400000">
            <a:off x="5875564" y="1900986"/>
            <a:ext cx="2187724" cy="253675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323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sz="2200" b="1" dirty="0"/>
              <a:t> “Day in the Life” for Academy of Health Sciences: 9</a:t>
            </a:r>
            <a:r>
              <a:rPr lang="en-US" sz="2200" b="1" baseline="30000" dirty="0"/>
              <a:t>th</a:t>
            </a:r>
            <a:r>
              <a:rPr lang="en-US" sz="2200" b="1" dirty="0"/>
              <a:t> Grade Example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D9BD973A-3AE2-4242-AAC2-CB1CBDE94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0123447"/>
              </p:ext>
            </p:extLst>
          </p:nvPr>
        </p:nvGraphicFramePr>
        <p:xfrm>
          <a:off x="492369" y="1583787"/>
          <a:ext cx="8159262" cy="4175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9754">
                  <a:extLst>
                    <a:ext uri="{9D8B030D-6E8A-4147-A177-3AD203B41FA5}">
                      <a16:colId xmlns:a16="http://schemas.microsoft.com/office/drawing/2014/main" xmlns="" val="983923172"/>
                    </a:ext>
                  </a:extLst>
                </a:gridCol>
                <a:gridCol w="2719754">
                  <a:extLst>
                    <a:ext uri="{9D8B030D-6E8A-4147-A177-3AD203B41FA5}">
                      <a16:colId xmlns:a16="http://schemas.microsoft.com/office/drawing/2014/main" xmlns="" val="2771986411"/>
                    </a:ext>
                  </a:extLst>
                </a:gridCol>
                <a:gridCol w="2719754">
                  <a:extLst>
                    <a:ext uri="{9D8B030D-6E8A-4147-A177-3AD203B41FA5}">
                      <a16:colId xmlns:a16="http://schemas.microsoft.com/office/drawing/2014/main" xmlns="" val="3911720431"/>
                    </a:ext>
                  </a:extLst>
                </a:gridCol>
              </a:tblGrid>
              <a:tr h="349304">
                <a:tc>
                  <a:txBody>
                    <a:bodyPr/>
                    <a:lstStyle/>
                    <a:p>
                      <a:r>
                        <a:rPr lang="en-US" sz="1200" dirty="0"/>
                        <a:t>Class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Overview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3935140"/>
                  </a:ext>
                </a:extLst>
              </a:tr>
              <a:tr h="556888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  <a:r>
                        <a:rPr lang="en-US" sz="1200" baseline="30000" dirty="0"/>
                        <a:t>st</a:t>
                      </a:r>
                      <a:r>
                        <a:rPr lang="en-US" sz="1200" dirty="0"/>
                        <a:t> Period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Biology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In this course, students would learn about the science of the human body. Also a Core</a:t>
                      </a:r>
                      <a:r>
                        <a:rPr lang="en-US" sz="1200" baseline="0" dirty="0"/>
                        <a:t> Class required for graduation.</a:t>
                      </a:r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288786"/>
                  </a:ext>
                </a:extLst>
              </a:tr>
              <a:tr h="307782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  <a:r>
                        <a:rPr lang="en-US" sz="1200" baseline="30000" dirty="0"/>
                        <a:t>nd</a:t>
                      </a:r>
                      <a:r>
                        <a:rPr lang="en-US" sz="1200" dirty="0"/>
                        <a:t> Period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World</a:t>
                      </a:r>
                      <a:r>
                        <a:rPr lang="en-US" sz="1200" baseline="0" dirty="0"/>
                        <a:t> History 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Core Class required for graduation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5755639"/>
                  </a:ext>
                </a:extLst>
              </a:tr>
              <a:tr h="385676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  <a:r>
                        <a:rPr lang="en-US" sz="1200" baseline="30000" dirty="0"/>
                        <a:t>rd</a:t>
                      </a:r>
                      <a:r>
                        <a:rPr lang="en-US" sz="1200" dirty="0"/>
                        <a:t>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Honors English I</a:t>
                      </a:r>
                      <a:r>
                        <a:rPr lang="en-US" sz="1200" baseline="0" dirty="0"/>
                        <a:t> – Block 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Core Class required for graduation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5851815"/>
                  </a:ext>
                </a:extLst>
              </a:tr>
              <a:tr h="376901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Honors English I – Block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Core Class required for graduation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90881143"/>
                  </a:ext>
                </a:extLst>
              </a:tr>
              <a:tr h="618978"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Period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Health Careers</a:t>
                      </a:r>
                      <a:r>
                        <a:rPr lang="en-US" sz="1200" baseline="0" dirty="0"/>
                        <a:t> Exploration</a:t>
                      </a:r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This course provides students</a:t>
                      </a:r>
                      <a:r>
                        <a:rPr lang="en-US" sz="1200" baseline="0" dirty="0"/>
                        <a:t> with a broad overview of health careers, along with required skills and education to pursue these careers.</a:t>
                      </a:r>
                      <a:endParaRPr lang="en-US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7704806"/>
                  </a:ext>
                </a:extLst>
              </a:tr>
              <a:tr h="360978"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Physical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Elective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5947503"/>
                  </a:ext>
                </a:extLst>
              </a:tr>
              <a:tr h="383396">
                <a:tc>
                  <a:txBody>
                    <a:bodyPr/>
                    <a:lstStyle/>
                    <a:p>
                      <a:r>
                        <a:rPr lang="en-US" sz="1200" dirty="0"/>
                        <a:t>7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Algebra</a:t>
                      </a:r>
                      <a:r>
                        <a:rPr lang="en-US" sz="1200" baseline="0" dirty="0"/>
                        <a:t> I – Block 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Core Class required for graduation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250206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/>
                        <a:t>8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Algebra I</a:t>
                      </a:r>
                      <a:r>
                        <a:rPr lang="en-US" sz="1200" baseline="0" dirty="0"/>
                        <a:t> – Block 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Core Class required for graduation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27160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en-US" dirty="0">
                <a:ea typeface="Geneva" pitchFamily="-110" charset="-128"/>
              </a:rPr>
              <a:t>Coolidge HS Update</a:t>
            </a:r>
          </a:p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00AC62F-D140-4B66-A907-D558D5AF87E1}"/>
              </a:ext>
            </a:extLst>
          </p:cNvPr>
          <p:cNvSpPr/>
          <p:nvPr/>
        </p:nvSpPr>
        <p:spPr>
          <a:xfrm>
            <a:off x="333128" y="1247001"/>
            <a:ext cx="838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In each academy, students will take rigorous core classes, electives and classes unique to the course of study in their academy.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B70DCC2-629C-4C9E-99A2-0FE9E1059210}"/>
              </a:ext>
            </a:extLst>
          </p:cNvPr>
          <p:cNvSpPr txBox="1"/>
          <p:nvPr/>
        </p:nvSpPr>
        <p:spPr>
          <a:xfrm>
            <a:off x="450034" y="5853069"/>
            <a:ext cx="816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 addition, students will have the opportunity to attend field trips to health and science organizations in the area , see industry speakers and seek internships</a:t>
            </a:r>
          </a:p>
        </p:txBody>
      </p:sp>
    </p:spTree>
    <p:extLst>
      <p:ext uri="{BB962C8B-B14F-4D97-AF65-F5344CB8AC3E}">
        <p14:creationId xmlns:p14="http://schemas.microsoft.com/office/powerpoint/2010/main" val="2017026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xmlns="" id="{231DF283-6B5B-472A-AAD8-F18589F3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  <a:ea typeface="Geneva" pitchFamily="-110" charset="-128"/>
              </a:rPr>
              <a:t>DCPS Career Academies</a:t>
            </a:r>
          </a:p>
        </p:txBody>
      </p:sp>
      <p:sp>
        <p:nvSpPr>
          <p:cNvPr id="16387" name="Text Placeholder 6">
            <a:extLst>
              <a:ext uri="{FF2B5EF4-FFF2-40B4-BE49-F238E27FC236}">
                <a16:creationId xmlns:a16="http://schemas.microsoft.com/office/drawing/2014/main" xmlns="" id="{24C320A4-FD88-41C4-8DC0-0DFDA787F704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Geneva" pitchFamily="-110" charset="-128"/>
              </a:rPr>
              <a:t>Coolidge HS Update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xmlns="" id="{ADA7E6D7-9230-436A-99A9-BCE5292DA421}"/>
              </a:ext>
            </a:extLst>
          </p:cNvPr>
          <p:cNvSpPr/>
          <p:nvPr/>
        </p:nvSpPr>
        <p:spPr bwMode="auto">
          <a:xfrm>
            <a:off x="1333500" y="2473325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marL="0" marR="0" lvl="0" indent="0" algn="l" defTabSz="15557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A4C0734-6670-401A-BA63-9911A07C56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B73EE-81E2-4136-BF37-DDC6FDDC7C2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3"/>
                </a:solidFill>
                <a:effectLst/>
                <a:uLnTx/>
                <a:uFillTx/>
                <a:latin typeface="Arial Bold" pitchFamily="-8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5283"/>
              </a:solidFill>
              <a:effectLst/>
              <a:uLnTx/>
              <a:uFillTx/>
              <a:latin typeface="Arial Bold" pitchFamily="-8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7EF1EA-4C65-4644-B332-3C428D873E4C}"/>
              </a:ext>
            </a:extLst>
          </p:cNvPr>
          <p:cNvSpPr txBox="1"/>
          <p:nvPr/>
        </p:nvSpPr>
        <p:spPr>
          <a:xfrm>
            <a:off x="518748" y="1705707"/>
            <a:ext cx="410550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/>
              <a:t>To graduate from the Health Sciences Academy, students must complete (with a passing grade):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Minimum 3 Health Science/Biomedical Science courses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Minimum 3 </a:t>
            </a:r>
            <a:r>
              <a:rPr lang="en-US" dirty="0" err="1"/>
              <a:t>cohorted</a:t>
            </a:r>
            <a:r>
              <a:rPr lang="en-US" dirty="0"/>
              <a:t> courses with other Academy students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First Aid/CPR course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A paid internship</a:t>
            </a:r>
          </a:p>
          <a:p>
            <a:pPr lvl="1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E94E11F-1DA5-47B8-B561-C1536CF9F4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0" y="1800225"/>
            <a:ext cx="3678280" cy="27587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159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xmlns="" id="{231DF283-6B5B-472A-AAD8-F18589F3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  <a:ea typeface="Geneva" pitchFamily="-110" charset="-128"/>
              </a:rPr>
              <a:t>DCPS Career Academies</a:t>
            </a:r>
          </a:p>
        </p:txBody>
      </p:sp>
      <p:sp>
        <p:nvSpPr>
          <p:cNvPr id="16387" name="Text Placeholder 6">
            <a:extLst>
              <a:ext uri="{FF2B5EF4-FFF2-40B4-BE49-F238E27FC236}">
                <a16:creationId xmlns:a16="http://schemas.microsoft.com/office/drawing/2014/main" xmlns="" id="{24C320A4-FD88-41C4-8DC0-0DFDA787F704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Geneva" pitchFamily="-110" charset="-128"/>
              </a:rPr>
              <a:t>Coolidge HS Update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xmlns="" id="{ADA7E6D7-9230-436A-99A9-BCE5292DA421}"/>
              </a:ext>
            </a:extLst>
          </p:cNvPr>
          <p:cNvSpPr/>
          <p:nvPr/>
        </p:nvSpPr>
        <p:spPr bwMode="auto">
          <a:xfrm>
            <a:off x="1333500" y="2473325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marL="0" marR="0" lvl="0" indent="0" algn="l" defTabSz="15557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A4C0734-6670-401A-BA63-9911A07C56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B73EE-81E2-4136-BF37-DDC6FDDC7C2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3"/>
                </a:solidFill>
                <a:effectLst/>
                <a:uLnTx/>
                <a:uFillTx/>
                <a:latin typeface="Arial Bold" pitchFamily="-8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5283"/>
              </a:solidFill>
              <a:effectLst/>
              <a:uLnTx/>
              <a:uFillTx/>
              <a:latin typeface="Arial Bold" pitchFamily="-8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570406-88C5-44DA-8AA3-05E5AFFF9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773" y="4453643"/>
            <a:ext cx="2555689" cy="185508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18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1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16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7EF1EA-4C65-4644-B332-3C428D873E4C}"/>
              </a:ext>
            </a:extLst>
          </p:cNvPr>
          <p:cNvSpPr txBox="1"/>
          <p:nvPr/>
        </p:nvSpPr>
        <p:spPr>
          <a:xfrm>
            <a:off x="518746" y="1705707"/>
            <a:ext cx="3049207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/>
              <a:t>Work Based Learning &amp; College Exposure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6+ Work Based Learning events per year, 3 of which are off-site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Guest speakers, worksite tours, career fairs, job shadow, mock interviews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At least one college tour per year for each student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021BFB0-7A3A-4B91-8C42-4964AAAC1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27" y="1717617"/>
            <a:ext cx="5064135" cy="432434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558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xmlns="" id="{231DF283-6B5B-472A-AAD8-F18589F3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  <a:ea typeface="Geneva" pitchFamily="-110" charset="-128"/>
              </a:rPr>
              <a:t>DCPS Career Academies</a:t>
            </a:r>
          </a:p>
        </p:txBody>
      </p:sp>
      <p:sp>
        <p:nvSpPr>
          <p:cNvPr id="16387" name="Text Placeholder 6">
            <a:extLst>
              <a:ext uri="{FF2B5EF4-FFF2-40B4-BE49-F238E27FC236}">
                <a16:creationId xmlns:a16="http://schemas.microsoft.com/office/drawing/2014/main" xmlns="" id="{24C320A4-FD88-41C4-8DC0-0DFDA787F704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Geneva" pitchFamily="-110" charset="-128"/>
              </a:rPr>
              <a:t>Coolidge HS Update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xmlns="" id="{ADA7E6D7-9230-436A-99A9-BCE5292DA421}"/>
              </a:ext>
            </a:extLst>
          </p:cNvPr>
          <p:cNvSpPr/>
          <p:nvPr/>
        </p:nvSpPr>
        <p:spPr bwMode="auto">
          <a:xfrm>
            <a:off x="1333500" y="2473325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marL="0" marR="0" lvl="0" indent="0" algn="l" defTabSz="15557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A4C0734-6670-401A-BA63-9911A07C56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B73EE-81E2-4136-BF37-DDC6FDDC7C2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3"/>
                </a:solidFill>
                <a:effectLst/>
                <a:uLnTx/>
                <a:uFillTx/>
                <a:latin typeface="Arial Bold" pitchFamily="-8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5283"/>
              </a:solidFill>
              <a:effectLst/>
              <a:uLnTx/>
              <a:uFillTx/>
              <a:latin typeface="Arial Bold" pitchFamily="-8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570406-88C5-44DA-8AA3-05E5AFFF9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773" y="4453643"/>
            <a:ext cx="2555689" cy="185508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18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1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16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7EF1EA-4C65-4644-B332-3C428D873E4C}"/>
              </a:ext>
            </a:extLst>
          </p:cNvPr>
          <p:cNvSpPr txBox="1"/>
          <p:nvPr/>
        </p:nvSpPr>
        <p:spPr>
          <a:xfrm>
            <a:off x="518746" y="1705707"/>
            <a:ext cx="824425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/>
              <a:t>Industry Advisory Board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Meets monthly with industry representatives to support instruction and work based learning. Members come from: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Association of American Medical Colleges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Children’s National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Georgetown School of Medicine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George Washington University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HSC Foundation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Mentors in Medicine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National Human Genome Research Institute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Sibley Memorial Hospital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135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xmlns="" id="{231DF283-6B5B-472A-AAD8-F18589F3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  <a:ea typeface="Geneva" pitchFamily="-110" charset="-128"/>
              </a:rPr>
              <a:t>DCPS Career Academies</a:t>
            </a:r>
          </a:p>
        </p:txBody>
      </p:sp>
      <p:sp>
        <p:nvSpPr>
          <p:cNvPr id="16387" name="Text Placeholder 6">
            <a:extLst>
              <a:ext uri="{FF2B5EF4-FFF2-40B4-BE49-F238E27FC236}">
                <a16:creationId xmlns:a16="http://schemas.microsoft.com/office/drawing/2014/main" xmlns="" id="{24C320A4-FD88-41C4-8DC0-0DFDA787F704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Geneva" pitchFamily="-110" charset="-128"/>
              </a:rPr>
              <a:t>Coolidge HS Update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xmlns="" id="{ADA7E6D7-9230-436A-99A9-BCE5292DA421}"/>
              </a:ext>
            </a:extLst>
          </p:cNvPr>
          <p:cNvSpPr/>
          <p:nvPr/>
        </p:nvSpPr>
        <p:spPr bwMode="auto">
          <a:xfrm>
            <a:off x="1333500" y="2473325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marL="0" marR="0" lvl="0" indent="0" algn="l" defTabSz="15557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A4C0734-6670-401A-BA63-9911A07C56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B73EE-81E2-4136-BF37-DDC6FDDC7C2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3"/>
                </a:solidFill>
                <a:effectLst/>
                <a:uLnTx/>
                <a:uFillTx/>
                <a:latin typeface="Arial Bold" pitchFamily="-8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5283"/>
              </a:solidFill>
              <a:effectLst/>
              <a:uLnTx/>
              <a:uFillTx/>
              <a:latin typeface="Arial Bold" pitchFamily="-8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570406-88C5-44DA-8AA3-05E5AFFF9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773" y="4453643"/>
            <a:ext cx="2555689" cy="185508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18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1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16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7EF1EA-4C65-4644-B332-3C428D873E4C}"/>
              </a:ext>
            </a:extLst>
          </p:cNvPr>
          <p:cNvSpPr txBox="1"/>
          <p:nvPr/>
        </p:nvSpPr>
        <p:spPr>
          <a:xfrm>
            <a:off x="518746" y="1705707"/>
            <a:ext cx="82442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/>
              <a:t>Leadership Structure &amp; Adult Support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888A9C3-3F01-4BDE-9C31-2DF5F8AFD2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39" t="21381" r="53164" b="26509"/>
          <a:stretch/>
        </p:blipFill>
        <p:spPr>
          <a:xfrm>
            <a:off x="1414529" y="2128615"/>
            <a:ext cx="6452688" cy="426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96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xmlns="" id="{231DF283-6B5B-472A-AAD8-F18589F3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  <a:ea typeface="Geneva" pitchFamily="-110" charset="-128"/>
              </a:rPr>
              <a:t>DCPS Career Academies - Contact</a:t>
            </a:r>
          </a:p>
        </p:txBody>
      </p:sp>
      <p:sp>
        <p:nvSpPr>
          <p:cNvPr id="16387" name="Text Placeholder 6">
            <a:extLst>
              <a:ext uri="{FF2B5EF4-FFF2-40B4-BE49-F238E27FC236}">
                <a16:creationId xmlns:a16="http://schemas.microsoft.com/office/drawing/2014/main" xmlns="" id="{24C320A4-FD88-41C4-8DC0-0DFDA787F704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Geneva" pitchFamily="-110" charset="-128"/>
              </a:rPr>
              <a:t>Coolidge HS Update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xmlns="" id="{ADA7E6D7-9230-436A-99A9-BCE5292DA421}"/>
              </a:ext>
            </a:extLst>
          </p:cNvPr>
          <p:cNvSpPr/>
          <p:nvPr/>
        </p:nvSpPr>
        <p:spPr bwMode="auto">
          <a:xfrm>
            <a:off x="1333500" y="2473325"/>
            <a:ext cx="4703763" cy="119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3350" tIns="133350" rIns="133350" bIns="133350" spcCol="1270" anchor="ctr"/>
          <a:lstStyle/>
          <a:p>
            <a:pPr marL="0" marR="0" lvl="0" indent="0" algn="l" defTabSz="15557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A4C0734-6670-401A-BA63-9911A07C56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B73EE-81E2-4136-BF37-DDC6FDDC7C2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3"/>
                </a:solidFill>
                <a:effectLst/>
                <a:uLnTx/>
                <a:uFillTx/>
                <a:latin typeface="Arial Bold" pitchFamily="-8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5283"/>
              </a:solidFill>
              <a:effectLst/>
              <a:uLnTx/>
              <a:uFillTx/>
              <a:latin typeface="Arial Bold" pitchFamily="-8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570406-88C5-44DA-8AA3-05E5AFFF9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773" y="4453643"/>
            <a:ext cx="2555689" cy="185508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18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1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1600" dirty="0"/>
          </a:p>
          <a:p>
            <a:pPr marL="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7EF1EA-4C65-4644-B332-3C428D873E4C}"/>
              </a:ext>
            </a:extLst>
          </p:cNvPr>
          <p:cNvSpPr txBox="1"/>
          <p:nvPr/>
        </p:nvSpPr>
        <p:spPr>
          <a:xfrm>
            <a:off x="518746" y="1705707"/>
            <a:ext cx="824425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Amelia Hogan – Director, Academy of Health Sciences</a:t>
            </a:r>
          </a:p>
          <a:p>
            <a:pPr lvl="0"/>
            <a:r>
              <a:rPr lang="en-US" dirty="0">
                <a:hlinkClick r:id="rId3"/>
              </a:rPr>
              <a:t>Amelia.Hogan2@dc.gov</a:t>
            </a:r>
            <a:endParaRPr lang="en-US" dirty="0"/>
          </a:p>
          <a:p>
            <a:pPr lvl="0"/>
            <a:r>
              <a:rPr lang="en-US" dirty="0"/>
              <a:t>(202) 731-5472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Zakiya</a:t>
            </a:r>
            <a:r>
              <a:rPr lang="en-US" dirty="0"/>
              <a:t> </a:t>
            </a:r>
            <a:r>
              <a:rPr lang="en-US" dirty="0" err="1"/>
              <a:t>Edens</a:t>
            </a:r>
            <a:r>
              <a:rPr lang="en-US" dirty="0"/>
              <a:t> – Coordinator, Academy of Health Sciences</a:t>
            </a:r>
          </a:p>
          <a:p>
            <a:pPr lvl="0"/>
            <a:r>
              <a:rPr lang="en-US" dirty="0">
                <a:hlinkClick r:id="rId4"/>
              </a:rPr>
              <a:t>Zakiya.Edens@dc.gov</a:t>
            </a:r>
            <a:endParaRPr lang="en-US" dirty="0"/>
          </a:p>
          <a:p>
            <a:pPr lvl="0"/>
            <a:r>
              <a:rPr lang="en-US" dirty="0"/>
              <a:t>(202) 450-0734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Raymond Hutchison – Director, Career Education</a:t>
            </a:r>
          </a:p>
          <a:p>
            <a:pPr lvl="0"/>
            <a:r>
              <a:rPr lang="en-US" dirty="0">
                <a:hlinkClick r:id="rId5"/>
              </a:rPr>
              <a:t>Raymond.Hutchison@dc.gov</a:t>
            </a:r>
            <a:endParaRPr lang="en-US" dirty="0"/>
          </a:p>
          <a:p>
            <a:pPr lvl="0"/>
            <a:r>
              <a:rPr lang="en-US" dirty="0"/>
              <a:t>(202) 480-0874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Andrew Katz-Moses – Manager, College &amp; Career Program Accountability</a:t>
            </a:r>
          </a:p>
          <a:p>
            <a:pPr lvl="0"/>
            <a:r>
              <a:rPr lang="en-US" dirty="0">
                <a:hlinkClick r:id="rId6"/>
              </a:rPr>
              <a:t>Andrew.Katz-Moses@dc.gov</a:t>
            </a:r>
            <a:endParaRPr lang="en-US" dirty="0"/>
          </a:p>
          <a:p>
            <a:pPr lvl="0"/>
            <a:r>
              <a:rPr lang="en-US" dirty="0"/>
              <a:t>(202) 821-6557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775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71012"/>
            <a:ext cx="8382000" cy="609600"/>
          </a:xfrm>
        </p:spPr>
        <p:txBody>
          <a:bodyPr>
            <a:noAutofit/>
          </a:bodyPr>
          <a:lstStyle/>
          <a:p>
            <a:r>
              <a:rPr lang="en-US" sz="2000" b="1" dirty="0"/>
              <a:t>Early College Academy: Academic Overview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en-US" dirty="0">
                <a:ea typeface="Geneva" pitchFamily="-110" charset="-128"/>
              </a:rPr>
              <a:t>Coolidge HS Update</a:t>
            </a:r>
          </a:p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00AC62F-D140-4B66-A907-D558D5AF87E1}"/>
              </a:ext>
            </a:extLst>
          </p:cNvPr>
          <p:cNvSpPr/>
          <p:nvPr/>
        </p:nvSpPr>
        <p:spPr>
          <a:xfrm>
            <a:off x="381000" y="1526677"/>
            <a:ext cx="84544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In the Early College Academy, students will have </a:t>
            </a:r>
            <a:r>
              <a:rPr lang="en-US" sz="1600" dirty="0" smtClean="0"/>
              <a:t>an </a:t>
            </a:r>
            <a:r>
              <a:rPr lang="en-US" sz="1600" dirty="0"/>
              <a:t>advanced traditional high school experience layered with a college experience in the 11</a:t>
            </a:r>
            <a:r>
              <a:rPr lang="en-US" sz="1600" baseline="30000" dirty="0"/>
              <a:t>th</a:t>
            </a:r>
            <a:r>
              <a:rPr lang="en-US" sz="1600" dirty="0"/>
              <a:t> and 12</a:t>
            </a:r>
            <a:r>
              <a:rPr lang="en-US" sz="1600" baseline="30000" dirty="0"/>
              <a:t>th</a:t>
            </a:r>
            <a:r>
              <a:rPr lang="en-US" sz="1600" dirty="0"/>
              <a:t> grades. Students will apply for the full-time </a:t>
            </a:r>
            <a:r>
              <a:rPr lang="en-US" sz="1600" dirty="0" smtClean="0"/>
              <a:t>program </a:t>
            </a:r>
            <a:r>
              <a:rPr lang="en-US" sz="1600" dirty="0"/>
              <a:t>at one of three university partner </a:t>
            </a:r>
            <a:r>
              <a:rPr lang="en-US" sz="1600" dirty="0" smtClean="0"/>
              <a:t>schools in </a:t>
            </a:r>
            <a:r>
              <a:rPr lang="en-US" sz="1600" dirty="0"/>
              <a:t>the spring of their sophomore year.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0A5A3233-E390-46D0-8C82-AF8638DD4B5A}"/>
              </a:ext>
            </a:extLst>
          </p:cNvPr>
          <p:cNvSpPr/>
          <p:nvPr/>
        </p:nvSpPr>
        <p:spPr>
          <a:xfrm>
            <a:off x="513093" y="2993736"/>
            <a:ext cx="2774104" cy="34280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Pre-AP and AP courses sequence meeting all DCPS HS graduation requirements for 9</a:t>
            </a:r>
            <a:r>
              <a:rPr lang="en-US" baseline="30000" dirty="0"/>
              <a:t>th</a:t>
            </a:r>
            <a:r>
              <a:rPr lang="en-US" dirty="0"/>
              <a:t> and 10</a:t>
            </a:r>
            <a:r>
              <a:rPr lang="en-US" baseline="30000" dirty="0"/>
              <a:t>th</a:t>
            </a:r>
            <a:r>
              <a:rPr lang="en-US" dirty="0"/>
              <a:t> grade students.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3BDE2CB8-FC93-44AE-86A9-8BD3D1A8E89B}"/>
              </a:ext>
            </a:extLst>
          </p:cNvPr>
          <p:cNvSpPr/>
          <p:nvPr/>
        </p:nvSpPr>
        <p:spPr>
          <a:xfrm>
            <a:off x="4314243" y="2993734"/>
            <a:ext cx="4521199" cy="15434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Full Time at Partner University</a:t>
            </a:r>
          </a:p>
          <a:p>
            <a:pPr algn="ctr"/>
            <a:r>
              <a:rPr lang="en-US" sz="1400" dirty="0"/>
              <a:t>(2 Years - 60 Credits)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Accepted students will take all classes at the University campus, while remaining a Coolidge student, eligible for sports, clubs, etc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67D150F2-BC6C-43F8-A8C2-4CE3099EC1B6}"/>
              </a:ext>
            </a:extLst>
          </p:cNvPr>
          <p:cNvSpPr/>
          <p:nvPr/>
        </p:nvSpPr>
        <p:spPr>
          <a:xfrm>
            <a:off x="4314243" y="4720708"/>
            <a:ext cx="4521199" cy="1701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Part-Time at Partner University</a:t>
            </a:r>
          </a:p>
          <a:p>
            <a:pPr algn="ctr"/>
            <a:r>
              <a:rPr lang="en-US" sz="1400" dirty="0"/>
              <a:t>(2 Years - 3-30 credits)</a:t>
            </a:r>
          </a:p>
          <a:p>
            <a:pPr algn="ctr"/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Students who are not accepted into the Full Time AA program will take a combination of courses at </a:t>
            </a:r>
            <a:r>
              <a:rPr lang="en-US" sz="1400" dirty="0" smtClean="0"/>
              <a:t>Coolidge and </a:t>
            </a:r>
            <a:r>
              <a:rPr lang="en-US" sz="1400" dirty="0"/>
              <a:t>the partner university, based on academic readiness</a:t>
            </a:r>
            <a:r>
              <a:rPr lang="en-US" dirty="0"/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A99D94E6-3F8D-4043-BF44-684EAE0BDDEC}"/>
              </a:ext>
            </a:extLst>
          </p:cNvPr>
          <p:cNvSpPr/>
          <p:nvPr/>
        </p:nvSpPr>
        <p:spPr>
          <a:xfrm rot="16200000">
            <a:off x="2111954" y="4298728"/>
            <a:ext cx="3428012" cy="8180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Application to Early College Options (Spring 10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Grade)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73567420-06A1-448B-B212-23BCBAC86D30}"/>
              </a:ext>
            </a:extLst>
          </p:cNvPr>
          <p:cNvSpPr/>
          <p:nvPr/>
        </p:nvSpPr>
        <p:spPr>
          <a:xfrm>
            <a:off x="513093" y="2483866"/>
            <a:ext cx="1310852" cy="412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9th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67F93B0E-231E-405A-930C-9FD8A2637236}"/>
              </a:ext>
            </a:extLst>
          </p:cNvPr>
          <p:cNvSpPr/>
          <p:nvPr/>
        </p:nvSpPr>
        <p:spPr>
          <a:xfrm>
            <a:off x="1976345" y="2483866"/>
            <a:ext cx="1310852" cy="412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10th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F4FF6233-DD33-4386-ABC3-078B13FEF590}"/>
              </a:ext>
            </a:extLst>
          </p:cNvPr>
          <p:cNvSpPr/>
          <p:nvPr/>
        </p:nvSpPr>
        <p:spPr>
          <a:xfrm>
            <a:off x="4409684" y="2471461"/>
            <a:ext cx="1777755" cy="412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11th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F1A018E1-AB5F-4C91-A208-FFA39672726C}"/>
              </a:ext>
            </a:extLst>
          </p:cNvPr>
          <p:cNvSpPr/>
          <p:nvPr/>
        </p:nvSpPr>
        <p:spPr>
          <a:xfrm>
            <a:off x="6928239" y="2483866"/>
            <a:ext cx="1834761" cy="412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12th</a:t>
            </a:r>
          </a:p>
        </p:txBody>
      </p:sp>
    </p:spTree>
    <p:extLst>
      <p:ext uri="{BB962C8B-B14F-4D97-AF65-F5344CB8AC3E}">
        <p14:creationId xmlns:p14="http://schemas.microsoft.com/office/powerpoint/2010/main" val="3203698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Discussion &amp; Feedback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en-US" dirty="0">
                <a:ea typeface="Geneva" pitchFamily="-110" charset="-128"/>
              </a:rPr>
              <a:t>Coolidge HS Update</a:t>
            </a:r>
          </a:p>
          <a:p>
            <a:endParaRPr lang="en-US" altLang="en-US" dirty="0">
              <a:ea typeface="Geneva" pitchFamily="-110" charset="-128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0CFDA899-1EBF-4506-9996-FB0D0A73389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1000" y="167640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What are you most excited about and 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questions do you have?  What advice do you have that we should consider while planning?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 you have any concerns or ideas about how to ensure </a:t>
            </a:r>
            <a:r>
              <a:rPr lang="en-US" sz="2400" dirty="0" smtClean="0"/>
              <a:t>equitable access </a:t>
            </a:r>
            <a:r>
              <a:rPr lang="en-US" sz="2400" dirty="0"/>
              <a:t>to the Early College Academy?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How can we get the Coolidge and feeder communities enthusiastic about the Academies and the High School?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How should we be marketing these academies?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404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7B676B-A0B6-489E-9D83-FA67E2B7C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DCPS will continue engagement with feeder staff and feeder families around the opening of Coolidge MS</a:t>
            </a:r>
          </a:p>
          <a:p>
            <a:r>
              <a:rPr lang="en-US" dirty="0"/>
              <a:t>DCPS will work with Principal Bright around further outreach to the broader Coolidge school community</a:t>
            </a:r>
          </a:p>
          <a:p>
            <a:r>
              <a:rPr lang="en-US" dirty="0"/>
              <a:t>DCPS will use feedback from engagement to inform planning for Coolidge HS and the new Coolidge MS.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en-US" dirty="0">
                <a:ea typeface="Geneva" pitchFamily="-110" charset="-128"/>
              </a:rPr>
              <a:t>Coolidge HS Update</a:t>
            </a:r>
          </a:p>
          <a:p>
            <a:endParaRPr lang="en-US" altLang="en-US" dirty="0">
              <a:ea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7854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ody Slides">
  <a:themeElements>
    <a:clrScheme name="Custom 16">
      <a:dk1>
        <a:srgbClr val="000000"/>
      </a:dk1>
      <a:lt1>
        <a:srgbClr val="FFFFFF"/>
      </a:lt1>
      <a:dk2>
        <a:srgbClr val="A5A5A5"/>
      </a:dk2>
      <a:lt2>
        <a:srgbClr val="D8D8D8"/>
      </a:lt2>
      <a:accent1>
        <a:srgbClr val="006A4F"/>
      </a:accent1>
      <a:accent2>
        <a:srgbClr val="C7C8CA"/>
      </a:accent2>
      <a:accent3>
        <a:srgbClr val="009EC9"/>
      </a:accent3>
      <a:accent4>
        <a:srgbClr val="FCAF17"/>
      </a:accent4>
      <a:accent5>
        <a:srgbClr val="005581"/>
      </a:accent5>
      <a:accent6>
        <a:srgbClr val="32B04A"/>
      </a:accent6>
      <a:hlink>
        <a:srgbClr val="009EC9"/>
      </a:hlink>
      <a:folHlink>
        <a:srgbClr val="004D7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4 PowerPoint Presentation Template - White.pptx" id="{8865B4BA-1395-4CD7-BECC-1E5C175DF9B5}" vid="{420BC2C5-2712-4D80-9743-4762A0FFF3F4}"/>
    </a:ext>
  </a:extLst>
</a:theme>
</file>

<file path=ppt/theme/theme4.xml><?xml version="1.0" encoding="utf-8"?>
<a:theme xmlns:a="http://schemas.openxmlformats.org/drawingml/2006/main" name="New Section Slides">
  <a:themeElements>
    <a:clrScheme name="Custom 16">
      <a:dk1>
        <a:srgbClr val="000000"/>
      </a:dk1>
      <a:lt1>
        <a:srgbClr val="FFFFFF"/>
      </a:lt1>
      <a:dk2>
        <a:srgbClr val="A5A5A5"/>
      </a:dk2>
      <a:lt2>
        <a:srgbClr val="D8D8D8"/>
      </a:lt2>
      <a:accent1>
        <a:srgbClr val="006A4F"/>
      </a:accent1>
      <a:accent2>
        <a:srgbClr val="C7C8CA"/>
      </a:accent2>
      <a:accent3>
        <a:srgbClr val="009EC9"/>
      </a:accent3>
      <a:accent4>
        <a:srgbClr val="FCAF17"/>
      </a:accent4>
      <a:accent5>
        <a:srgbClr val="005581"/>
      </a:accent5>
      <a:accent6>
        <a:srgbClr val="32B04A"/>
      </a:accent6>
      <a:hlink>
        <a:srgbClr val="009EC9"/>
      </a:hlink>
      <a:folHlink>
        <a:srgbClr val="004D7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42385</TotalTime>
  <Words>1348</Words>
  <Application>Microsoft Macintosh PowerPoint</Application>
  <PresentationFormat>On-screen Show (4:3)</PresentationFormat>
  <Paragraphs>314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Arial Bold</vt:lpstr>
      <vt:lpstr>Calibri</vt:lpstr>
      <vt:lpstr>Geneva</vt:lpstr>
      <vt:lpstr>Gill Sans</vt:lpstr>
      <vt:lpstr>Gill Sans MT</vt:lpstr>
      <vt:lpstr>Heiti SC Light</vt:lpstr>
      <vt:lpstr>Lucida Grande</vt:lpstr>
      <vt:lpstr>ＭＳ Ｐゴシック</vt:lpstr>
      <vt:lpstr>Tahoma</vt:lpstr>
      <vt:lpstr>Times New Roman</vt:lpstr>
      <vt:lpstr>Wingdings</vt:lpstr>
      <vt:lpstr>Arial</vt:lpstr>
      <vt:lpstr>Office Theme</vt:lpstr>
      <vt:lpstr>1_Office Theme</vt:lpstr>
      <vt:lpstr>Body Slides</vt:lpstr>
      <vt:lpstr>New Section Slides</vt:lpstr>
      <vt:lpstr>Coolidge High School Update</vt:lpstr>
      <vt:lpstr>Tonight’s Goals &amp; Objectives</vt:lpstr>
      <vt:lpstr>The Academies at Coolidge</vt:lpstr>
      <vt:lpstr>The Academies at Coolidge</vt:lpstr>
      <vt:lpstr>Coolidge High School</vt:lpstr>
      <vt:lpstr>SY19-20: Early College Academy Opens</vt:lpstr>
      <vt:lpstr>DCPS Career Academies</vt:lpstr>
      <vt:lpstr>DCPS Career Academies</vt:lpstr>
      <vt:lpstr> “Day in the Life” for Academy of Health Sciences: 9th Grade Example </vt:lpstr>
      <vt:lpstr>DCPS Career Academies</vt:lpstr>
      <vt:lpstr>DCPS Career Academies</vt:lpstr>
      <vt:lpstr>DCPS Career Academies</vt:lpstr>
      <vt:lpstr>DCPS Career Academies</vt:lpstr>
      <vt:lpstr>DCPS Career Academies - Contact</vt:lpstr>
      <vt:lpstr>Early College Academy: Academic Overview</vt:lpstr>
      <vt:lpstr>Discussion &amp; Feedback</vt:lpstr>
      <vt:lpstr>Next Steps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ServUS OCTO</dc:creator>
  <cp:lastModifiedBy>Microsoft Office User</cp:lastModifiedBy>
  <cp:revision>532</cp:revision>
  <cp:lastPrinted>2017-12-07T15:28:16Z</cp:lastPrinted>
  <dcterms:created xsi:type="dcterms:W3CDTF">2016-03-17T19:20:26Z</dcterms:created>
  <dcterms:modified xsi:type="dcterms:W3CDTF">2018-01-31T20:11:25Z</dcterms:modified>
</cp:coreProperties>
</file>